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0" r:id="rId4"/>
    <p:sldId id="258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7" r:id="rId15"/>
    <p:sldId id="27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481D8-8A38-4307-BEB1-2E3A1BC0D109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04E20-541F-4E29-B697-FA29BBB94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5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D04E20-541F-4E29-B697-FA29BBB9499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386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D04E20-541F-4E29-B697-FA29BBB9499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469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D04E20-541F-4E29-B697-FA29BBB94999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653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B98A6-D82E-0E4E-E9E7-6C963F5DE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4B47D5-D279-421F-BB0E-3CB1FBD86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12FA5E-62ED-91B0-FD02-E384FED68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889C9D-01F6-0A6E-7D60-4552ECF4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93661-49AE-6764-3300-79F32D66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6B02F-50AF-DC44-1F99-A25BF9ED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B3F928-9680-733F-4087-0F191ECC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FD380A-E668-143B-6173-78CD81C2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2E01A0-27D5-2022-E11F-8CC0EC9BB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2F931-D5AD-0606-89E8-4B28D0DD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45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1BF4D7-B709-5AF4-4F5F-0C832A644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2A8BE0-EA38-7F69-B5D2-25D396249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461717-6873-5420-3A99-A931F9CC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3AA89D-52AD-EF42-6BA6-3AC9CEE1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297D34-CF01-84FB-9033-503ADD59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05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0ABB9-7D09-B236-8A53-0B969E86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4C82EB-00BF-4EAB-EE0B-413B5A783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8BD661-23DD-83E7-7205-BAFAD013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81D6F4-B2A9-FA78-20D5-6F25FEB8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F70DC2-2A5C-F978-50B1-66F8CED0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EEA572-5342-3BEC-E6CF-BBA5E318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97B8D6-EE69-2A39-71A2-AE1A81F03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10C774-978B-1043-E2D8-60E29DD8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708D9D-14D0-923D-981B-4AB28BBC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92E71-9026-9AC9-8A34-C939180E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85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B25191-B1DD-495F-116D-A61E46DC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0DABC4-941C-5C98-00E0-315BC2337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E1DA3B-9CDC-5378-24D6-C31F6D59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7011B8-C5F8-71F5-47BF-D262A7F9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2A0667-8279-049D-A407-33A74679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B889AC-BE04-8022-C735-F41E9566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1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5744D-D65F-E989-D17D-D5DB67EE7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B6BD24-72E9-77F7-8B49-C6B68CBF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A560EF-ADF6-2F15-0816-DFB32A818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01DF2B-FDA0-1B2C-F47D-25292F0F9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361C9C-FEAF-65F1-A7C6-7A067D3F3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4CBB59-F498-3511-C4CE-1D87E9A91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5F688E-3D6C-FD1F-F373-208C2AFB9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B707D8-0088-4882-D279-36D1B0850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83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C1C30-E6EB-7DC1-AC25-9B59FAD1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04FF69-F25D-5CE3-3955-1DB971364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4E7FA0-6102-79E7-E248-2411CED5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8BD635-6FA6-4556-145F-91A19C53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94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A8AA7E-2677-D0B5-21D2-8C0E4741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24B77A-0CCE-717E-FBF8-F40A90CA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CA872C-74AA-CB46-C0DC-68A11889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1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26404-54CB-5F62-391F-71DE32F0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0BDC3-6125-C4FB-C5C2-701918B32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29379-C51D-C411-129D-1A1ADC688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FC268E-908A-B6AF-05DC-43DF5B16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F0EE9F-39EF-D000-7F18-E1FCD13F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B4E165-F6EE-F428-D841-01DA8B626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71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D5986-25F3-A388-A516-1132BDBB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7662DC-51BE-E37B-7FFB-9C40354FD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8D9964-669B-E0F7-58FE-EAE210A1D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FD0A3C-817D-B6B6-E3BC-6E34A3E0B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4BC3FD-709A-994E-A2B1-7460EF78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08E46E-7B11-09BC-D5FE-C70CAAB4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39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FF04527-4EB2-C219-B9D4-0E06EC34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97A81E-5EA4-C999-DE29-2168D4F65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BDF49A-2CDD-166E-03FB-B9DBB62F9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CAC15-8902-4AF1-AA53-403FAA1C7C58}" type="datetimeFigureOut">
              <a:rPr lang="fr-FR" smtClean="0"/>
              <a:t>08/05/2026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DBF053-726B-08E2-719A-5AB8D4B3D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2DC08-4F17-AFA7-7F0D-4B6C42B0D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13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0D4-70F1-2F12-0586-F94D43FF1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BGP</a:t>
            </a:r>
            <a:br>
              <a:rPr lang="fr-FR" dirty="0"/>
            </a:br>
            <a:r>
              <a:rPr lang="fr-FR" dirty="0"/>
              <a:t>croire aujourd’hui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2FAE84-4E04-6F8F-8FC9-AB6F69BF4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146" y="4083113"/>
            <a:ext cx="8936854" cy="703631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Présentation de Mt 28,16-20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827060E-84F3-472F-11C8-0B09624F26AC}"/>
              </a:ext>
            </a:extLst>
          </p:cNvPr>
          <p:cNvSpPr txBox="1"/>
          <p:nvPr/>
        </p:nvSpPr>
        <p:spPr>
          <a:xfrm>
            <a:off x="7892249" y="5241125"/>
            <a:ext cx="1997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22 avril 2026</a:t>
            </a:r>
          </a:p>
        </p:txBody>
      </p:sp>
    </p:spTree>
    <p:extLst>
      <p:ext uri="{BB962C8B-B14F-4D97-AF65-F5344CB8AC3E}">
        <p14:creationId xmlns:p14="http://schemas.microsoft.com/office/powerpoint/2010/main" val="305770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E7D35-8C49-DBFD-293E-B487DE0D5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0296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C00000"/>
                </a:solidFill>
              </a:rPr>
              <a:t>  		</a:t>
            </a:r>
            <a:r>
              <a:rPr lang="fr-FR" sz="5300" b="1" dirty="0">
                <a:solidFill>
                  <a:srgbClr val="C00000"/>
                </a:solidFill>
              </a:rPr>
              <a:t>L’autorité  divine du Fils </a:t>
            </a:r>
            <a:r>
              <a:rPr lang="fr-FR" dirty="0">
                <a:solidFill>
                  <a:srgbClr val="C00000"/>
                </a:solidFill>
              </a:rPr>
              <a:t>(v. 18b)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01A9-5131-1B80-37A3-6BE89ED9D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1115411"/>
            <a:ext cx="11691891" cy="5631617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	    « </a:t>
            </a:r>
            <a:r>
              <a:rPr lang="fr-FR" dirty="0">
                <a:solidFill>
                  <a:srgbClr val="0070C0"/>
                </a:solidFill>
                <a:highlight>
                  <a:srgbClr val="00FF00"/>
                </a:highlight>
              </a:rPr>
              <a:t>Tout</a:t>
            </a:r>
            <a:r>
              <a:rPr lang="fr-FR" dirty="0">
                <a:solidFill>
                  <a:srgbClr val="0070C0"/>
                </a:solidFill>
              </a:rPr>
              <a:t> pouvoir m’a été donné au ciel et sur la terre. »</a:t>
            </a:r>
          </a:p>
          <a:p>
            <a:r>
              <a:rPr lang="fr-FR" dirty="0"/>
              <a:t>Matthieu souligne souvent l’autorité de Jésus. Par exemple :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Il enseignait en homme qui a autorité, et non pas comme les scribes </a:t>
            </a:r>
            <a:r>
              <a:rPr lang="fr-FR" dirty="0"/>
              <a:t>» (7,29)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Tout m’a été remis par mon Père </a:t>
            </a:r>
            <a:r>
              <a:rPr lang="fr-FR" dirty="0"/>
              <a:t>»  (11,27)</a:t>
            </a:r>
          </a:p>
          <a:p>
            <a:r>
              <a:rPr lang="fr-FR" dirty="0"/>
              <a:t>Le Ressuscité a reçu la plénitude de l’autorité divine. </a:t>
            </a:r>
            <a:br>
              <a:rPr lang="fr-FR" dirty="0"/>
            </a:br>
            <a:r>
              <a:rPr lang="fr-FR" dirty="0"/>
              <a:t>Sa seigneurerie est </a:t>
            </a:r>
            <a:r>
              <a:rPr lang="fr-FR" dirty="0">
                <a:highlight>
                  <a:srgbClr val="FFFF00"/>
                </a:highlight>
              </a:rPr>
              <a:t>actuelle</a:t>
            </a:r>
            <a:r>
              <a:rPr lang="fr-FR" dirty="0"/>
              <a:t> (alors que Daniel 7,14 visait la Parousie).</a:t>
            </a:r>
          </a:p>
          <a:p>
            <a:r>
              <a:rPr lang="fr-FR" dirty="0"/>
              <a:t>C’est aussi une seigneurerie </a:t>
            </a:r>
            <a:r>
              <a:rPr lang="fr-FR" dirty="0">
                <a:highlight>
                  <a:srgbClr val="FFFF00"/>
                </a:highlight>
              </a:rPr>
              <a:t>universelle</a:t>
            </a:r>
            <a:r>
              <a:rPr lang="fr-FR" dirty="0"/>
              <a:t>, qui s’exerce </a:t>
            </a:r>
            <a:br>
              <a:rPr lang="fr-FR" dirty="0"/>
            </a:br>
            <a:r>
              <a:rPr lang="fr-FR" dirty="0"/>
              <a:t>- sur les anges (thème développé en </a:t>
            </a:r>
            <a:r>
              <a:rPr lang="fr-FR" cap="all" dirty="0"/>
              <a:t>é</a:t>
            </a:r>
            <a:r>
              <a:rPr lang="fr-FR" dirty="0"/>
              <a:t>phésiens 1,21 et dans l’hymne </a:t>
            </a:r>
            <a:br>
              <a:rPr lang="fr-FR" dirty="0"/>
            </a:br>
            <a:r>
              <a:rPr lang="fr-FR" dirty="0"/>
              <a:t>de Colossiens 1,13-20) </a:t>
            </a:r>
            <a:br>
              <a:rPr lang="fr-FR" dirty="0"/>
            </a:br>
            <a:r>
              <a:rPr lang="fr-FR" dirty="0"/>
              <a:t>- sur les hommes de toutes les nations, </a:t>
            </a:r>
            <a:br>
              <a:rPr lang="fr-FR" dirty="0"/>
            </a:br>
            <a:r>
              <a:rPr lang="fr-FR" dirty="0"/>
              <a:t>d’où l’extension de la mission confiée aux disciples.</a:t>
            </a:r>
          </a:p>
          <a:p>
            <a:pPr marL="0" indent="0">
              <a:buNone/>
            </a:pPr>
            <a:r>
              <a:rPr lang="fr-F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31864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32330B-438A-86F5-C390-0D1873285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9737" y="276350"/>
            <a:ext cx="8962747" cy="788972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 Les destinataires de la mission </a:t>
            </a:r>
            <a:r>
              <a:rPr lang="fr-FR" dirty="0">
                <a:solidFill>
                  <a:srgbClr val="C00000"/>
                </a:solidFill>
              </a:rPr>
              <a:t>(v. 19a)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9AE5B2-F865-8403-DB4F-6EB492574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2" y="1253330"/>
            <a:ext cx="11789546" cy="5085325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	       Allez donc ! De </a:t>
            </a:r>
            <a:r>
              <a:rPr lang="fr-FR" dirty="0">
                <a:solidFill>
                  <a:srgbClr val="0070C0"/>
                </a:solidFill>
                <a:highlight>
                  <a:srgbClr val="00FF00"/>
                </a:highlight>
              </a:rPr>
              <a:t>toutes</a:t>
            </a:r>
            <a:r>
              <a:rPr lang="fr-FR" dirty="0">
                <a:solidFill>
                  <a:srgbClr val="0070C0"/>
                </a:solidFill>
              </a:rPr>
              <a:t> les nations faites des disciples </a:t>
            </a:r>
          </a:p>
          <a:p>
            <a:r>
              <a:rPr lang="fr-FR" u="sng" dirty="0"/>
              <a:t>Allez donc : </a:t>
            </a:r>
            <a:r>
              <a:rPr lang="fr-FR" dirty="0"/>
              <a:t>Matthieu rattache l’envoi en mission à l’évènement de la Résurrection et à la novation qu’elle instaure.</a:t>
            </a:r>
            <a:br>
              <a:rPr lang="fr-FR" dirty="0"/>
            </a:br>
            <a:r>
              <a:rPr lang="fr-FR" dirty="0"/>
              <a:t>Jésus, comme Messie davidique, a donné cette instruction aux douze :</a:t>
            </a:r>
            <a:br>
              <a:rPr lang="fr-FR" dirty="0"/>
            </a:br>
            <a:r>
              <a:rPr lang="fr-FR" i="1" dirty="0"/>
              <a:t>« Ne prenez pas le chemin des païens ; n’entrez pas dans une ville des Samaritains ; allez plutôt vers les brebis perdues de la maison d’Israël. </a:t>
            </a:r>
            <a:r>
              <a:rPr lang="fr-FR" dirty="0"/>
              <a:t>» (10,6). </a:t>
            </a:r>
            <a:br>
              <a:rPr lang="fr-FR" dirty="0"/>
            </a:br>
            <a:r>
              <a:rPr lang="fr-FR" dirty="0"/>
              <a:t>Après la Résurrection, toutes les nations sont associées au salut apporté</a:t>
            </a:r>
            <a:br>
              <a:rPr lang="fr-FR" dirty="0"/>
            </a:br>
            <a:r>
              <a:rPr lang="fr-FR" dirty="0"/>
              <a:t>par le Fils de Dieu.</a:t>
            </a:r>
          </a:p>
          <a:p>
            <a:r>
              <a:rPr lang="fr-FR" u="sng" dirty="0"/>
              <a:t>De toutes les nations faites des disciples </a:t>
            </a:r>
            <a:r>
              <a:rPr lang="fr-FR" dirty="0"/>
              <a:t>: Israël n’est pas exclu du salut offert. L’injonction prononcée en 10,6 demeure.</a:t>
            </a:r>
            <a:br>
              <a:rPr lang="fr-FR" dirty="0"/>
            </a:br>
            <a:r>
              <a:rPr lang="fr-FR" dirty="0"/>
              <a:t>L’</a:t>
            </a:r>
            <a:r>
              <a:rPr lang="fr-FR" cap="all" dirty="0"/>
              <a:t>é</a:t>
            </a:r>
            <a:r>
              <a:rPr lang="fr-FR" dirty="0"/>
              <a:t>vangile de Matthieu distingue les autorités juives, qui ont rejeté Jésus, </a:t>
            </a:r>
            <a:br>
              <a:rPr lang="fr-FR" dirty="0"/>
            </a:br>
            <a:r>
              <a:rPr lang="fr-FR" dirty="0"/>
              <a:t>de la foule, « </a:t>
            </a:r>
            <a:r>
              <a:rPr lang="fr-FR" i="1" dirty="0"/>
              <a:t>frappée de son enseignement </a:t>
            </a:r>
            <a:r>
              <a:rPr lang="fr-FR" dirty="0"/>
              <a:t>» (7,28).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1196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325EB-7C3C-5A1D-6E0F-3F41A7EF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ACF16-B600-F1C2-10FC-55F02BA0A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256" y="240837"/>
            <a:ext cx="10937289" cy="753461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Le contenu de la mission : le baptême </a:t>
            </a:r>
            <a:r>
              <a:rPr lang="fr-FR" sz="3600" dirty="0">
                <a:solidFill>
                  <a:srgbClr val="C00000"/>
                </a:solidFill>
              </a:rPr>
              <a:t>(v. 19b)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9ACE4B-DEC9-4230-309C-4309BFD70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3" y="1191187"/>
            <a:ext cx="11390050" cy="542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	   Baptisez-les au nom du Père, et du Fils, et du Saint-Esprit </a:t>
            </a:r>
          </a:p>
          <a:p>
            <a:pPr marL="0" indent="0">
              <a:buNone/>
            </a:pPr>
            <a:r>
              <a:rPr lang="fr-FR" dirty="0"/>
              <a:t>La mission des disciples a deux composantes : </a:t>
            </a:r>
            <a:r>
              <a:rPr lang="fr-FR" u="sng" dirty="0"/>
              <a:t>baptiser </a:t>
            </a:r>
            <a:r>
              <a:rPr lang="fr-FR" dirty="0"/>
              <a:t>et </a:t>
            </a:r>
            <a:r>
              <a:rPr lang="fr-FR" u="sng" dirty="0"/>
              <a:t>enseigner.</a:t>
            </a:r>
          </a:p>
          <a:p>
            <a:pPr marL="0" indent="0">
              <a:buNone/>
            </a:pPr>
            <a:r>
              <a:rPr lang="fr-FR" u="sng" dirty="0"/>
              <a:t>Baptisez-les : </a:t>
            </a:r>
            <a:r>
              <a:rPr lang="fr-FR" dirty="0"/>
              <a:t>Les disciples reçoivent le pouvoir de baptiser, c’est-à-dire :</a:t>
            </a:r>
            <a:br>
              <a:rPr lang="fr-FR" dirty="0"/>
            </a:br>
            <a:r>
              <a:rPr lang="fr-FR" dirty="0"/>
              <a:t>- l’association au Christ mort et ressuscité </a:t>
            </a:r>
            <a:br>
              <a:rPr lang="fr-FR" dirty="0"/>
            </a:br>
            <a:r>
              <a:rPr lang="fr-FR" dirty="0"/>
              <a:t>- l’entrée dans le Royaume</a:t>
            </a:r>
            <a:br>
              <a:rPr lang="fr-FR" dirty="0"/>
            </a:br>
            <a:r>
              <a:rPr lang="fr-FR" dirty="0"/>
              <a:t>- le partage de la joie du Seigneur (25,23).</a:t>
            </a:r>
          </a:p>
          <a:p>
            <a:pPr marL="0" indent="0">
              <a:buNone/>
            </a:pPr>
            <a:r>
              <a:rPr lang="fr-FR" u="sng" dirty="0"/>
              <a:t>au nom du Père, et du Fils, et du Saint-Esprit : </a:t>
            </a:r>
            <a:br>
              <a:rPr lang="fr-FR" u="sng" dirty="0"/>
            </a:br>
            <a:r>
              <a:rPr lang="fr-FR" dirty="0"/>
              <a:t>Uni au Christ, le baptisé l’est également au Père et à l’Esprit. </a:t>
            </a:r>
            <a:br>
              <a:rPr lang="fr-FR" dirty="0"/>
            </a:br>
            <a:r>
              <a:rPr lang="fr-FR" dirty="0"/>
              <a:t>La formule trinitaire reflète l’usage des communautés matthéennes. </a:t>
            </a:r>
          </a:p>
          <a:p>
            <a:pPr marL="540000" indent="0">
              <a:buNone/>
            </a:pPr>
            <a:r>
              <a:rPr lang="fr-FR" dirty="0"/>
              <a:t>« </a:t>
            </a:r>
            <a:r>
              <a:rPr lang="fr-FR" i="1" dirty="0"/>
              <a:t>Pour le baptême, baptisez de la manière suivante : </a:t>
            </a:r>
            <a:br>
              <a:rPr lang="fr-FR" i="1" dirty="0"/>
            </a:br>
            <a:r>
              <a:rPr lang="fr-FR" i="1" dirty="0"/>
              <a:t>après avoir dit tout ce qui précède, baptisez au nom du Père, du Fils </a:t>
            </a:r>
            <a:br>
              <a:rPr lang="fr-FR" i="1" dirty="0"/>
            </a:br>
            <a:r>
              <a:rPr lang="fr-FR" i="1" dirty="0"/>
              <a:t>et du Saint-Esprit dans de l’eau vive </a:t>
            </a:r>
            <a:r>
              <a:rPr lang="fr-FR" dirty="0"/>
              <a:t>»  (</a:t>
            </a:r>
            <a:r>
              <a:rPr lang="fr-FR" dirty="0" err="1"/>
              <a:t>Didaché</a:t>
            </a:r>
            <a:r>
              <a:rPr lang="fr-FR" dirty="0"/>
              <a:t> VII,1).</a:t>
            </a:r>
          </a:p>
        </p:txBody>
      </p:sp>
    </p:spTree>
    <p:extLst>
      <p:ext uri="{BB962C8B-B14F-4D97-AF65-F5344CB8AC3E}">
        <p14:creationId xmlns:p14="http://schemas.microsoft.com/office/powerpoint/2010/main" val="3608804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4F393-B211-C31B-81A2-B2E9C9F3D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A3910-79A6-0744-E492-D3DBA36B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156" y="240837"/>
            <a:ext cx="10662082" cy="753461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Le contenu de la mission : l’enseignement </a:t>
            </a:r>
            <a:r>
              <a:rPr lang="fr-FR" sz="3600" dirty="0">
                <a:solidFill>
                  <a:srgbClr val="C00000"/>
                </a:solidFill>
              </a:rPr>
              <a:t>(v. 20a)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D783D7-1459-3CF2-2F35-7E2CC0C1E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103050"/>
            <a:ext cx="11549848" cy="4651900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	     Apprenez-leur à garder </a:t>
            </a:r>
            <a:r>
              <a:rPr lang="fr-FR" dirty="0">
                <a:solidFill>
                  <a:srgbClr val="0070C0"/>
                </a:solidFill>
                <a:highlight>
                  <a:srgbClr val="00FF00"/>
                </a:highlight>
              </a:rPr>
              <a:t>tout</a:t>
            </a:r>
            <a:r>
              <a:rPr lang="fr-FR" dirty="0">
                <a:solidFill>
                  <a:srgbClr val="0070C0"/>
                </a:solidFill>
              </a:rPr>
              <a:t> ce que je vous ai prescrit.</a:t>
            </a:r>
          </a:p>
          <a:p>
            <a:r>
              <a:rPr lang="fr-FR" dirty="0"/>
              <a:t>L’entrée dans le Royaume appelle un comportement nouveau. </a:t>
            </a:r>
            <a:br>
              <a:rPr lang="fr-FR" dirty="0"/>
            </a:br>
            <a:r>
              <a:rPr lang="fr-FR" dirty="0"/>
              <a:t>La vie morale, c’est l’</a:t>
            </a:r>
            <a:r>
              <a:rPr lang="fr-FR" cap="all" dirty="0"/>
              <a:t>é</a:t>
            </a:r>
            <a:r>
              <a:rPr lang="fr-FR" dirty="0"/>
              <a:t>vangile en acte.</a:t>
            </a:r>
          </a:p>
          <a:p>
            <a:r>
              <a:rPr lang="fr-FR" dirty="0"/>
              <a:t>Le sermon sur la montagne (ch. 5 -7) résume cet enseignement:  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Et, prenant la parole, il les enseignait </a:t>
            </a:r>
            <a:r>
              <a:rPr lang="fr-FR" dirty="0"/>
              <a:t>» (5,2).</a:t>
            </a:r>
          </a:p>
          <a:p>
            <a:r>
              <a:rPr lang="fr-FR" dirty="0"/>
              <a:t>L’enseignement de Jésus ne prend pas la place de la Torah. Chez Matthieu, </a:t>
            </a:r>
            <a:br>
              <a:rPr lang="fr-FR" dirty="0"/>
            </a:br>
            <a:r>
              <a:rPr lang="fr-FR" dirty="0"/>
              <a:t>au contraire,  Jésus affirme : « </a:t>
            </a:r>
            <a:r>
              <a:rPr lang="fr-FR" i="1" dirty="0"/>
              <a:t>N’allez pas croire que je suis venu abroger </a:t>
            </a:r>
            <a:br>
              <a:rPr lang="fr-FR" i="1" dirty="0"/>
            </a:br>
            <a:r>
              <a:rPr lang="fr-FR" i="1" dirty="0"/>
              <a:t>la Loi ou les Prophètes : je ne suis pas venu abroger, mais accomplir. </a:t>
            </a:r>
            <a:r>
              <a:rPr lang="fr-FR" dirty="0"/>
              <a:t>» (5,17).</a:t>
            </a:r>
          </a:p>
          <a:p>
            <a:r>
              <a:rPr lang="fr-FR" dirty="0"/>
              <a:t>Accomplir (π</a:t>
            </a:r>
            <a:r>
              <a:rPr lang="el-GR" dirty="0"/>
              <a:t>ληροω</a:t>
            </a:r>
            <a:r>
              <a:rPr lang="fr-FR" dirty="0"/>
              <a:t>) signifie ici mener à sa perfection. L’amour de Dieu </a:t>
            </a:r>
            <a:br>
              <a:rPr lang="fr-FR" dirty="0"/>
            </a:br>
            <a:r>
              <a:rPr lang="fr-FR" dirty="0"/>
              <a:t>et du prochain, tel que le Christ l’a pratiqué, est le cœur de la Torah.</a:t>
            </a:r>
          </a:p>
        </p:txBody>
      </p:sp>
    </p:spTree>
    <p:extLst>
      <p:ext uri="{BB962C8B-B14F-4D97-AF65-F5344CB8AC3E}">
        <p14:creationId xmlns:p14="http://schemas.microsoft.com/office/powerpoint/2010/main" val="3156851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9F174D-E520-0114-DFDA-57AC61A39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611" y="365126"/>
            <a:ext cx="6414856" cy="780094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La promesse finale </a:t>
            </a:r>
            <a:r>
              <a:rPr lang="fr-FR" dirty="0">
                <a:solidFill>
                  <a:srgbClr val="C00000"/>
                </a:solidFill>
              </a:rPr>
              <a:t>(20,b)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41BED0-EFB1-D8D1-49A9-E1DF53318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618" y="1313895"/>
            <a:ext cx="11646763" cy="5347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 « Et moi, </a:t>
            </a:r>
            <a:r>
              <a:rPr lang="fr-FR" dirty="0">
                <a:solidFill>
                  <a:srgbClr val="0070C0"/>
                </a:solidFill>
                <a:highlight>
                  <a:srgbClr val="FFFF00"/>
                </a:highlight>
              </a:rPr>
              <a:t>je suis avec vous </a:t>
            </a:r>
            <a:r>
              <a:rPr lang="fr-FR" dirty="0">
                <a:solidFill>
                  <a:srgbClr val="0070C0"/>
                </a:solidFill>
                <a:highlight>
                  <a:srgbClr val="00FF00"/>
                </a:highlight>
              </a:rPr>
              <a:t>tous</a:t>
            </a:r>
            <a:r>
              <a:rPr lang="fr-FR" dirty="0">
                <a:solidFill>
                  <a:srgbClr val="0070C0"/>
                </a:solidFill>
              </a:rPr>
              <a:t> les jours jusqu’à la consommation des siècles. »</a:t>
            </a:r>
          </a:p>
          <a:p>
            <a:r>
              <a:rPr lang="fr-FR" dirty="0"/>
              <a:t>A l’extension dans l’espace se joint la durée indéfinie de la mission (« </a:t>
            </a:r>
            <a:r>
              <a:rPr lang="el-GR" dirty="0"/>
              <a:t>εως</a:t>
            </a:r>
            <a:r>
              <a:rPr lang="fr-FR" dirty="0"/>
              <a:t> </a:t>
            </a:r>
            <a:r>
              <a:rPr lang="el-GR" dirty="0"/>
              <a:t>της</a:t>
            </a:r>
            <a:r>
              <a:rPr lang="fr-FR" dirty="0"/>
              <a:t> </a:t>
            </a:r>
            <a:r>
              <a:rPr lang="el-GR" dirty="0"/>
              <a:t>συντελειας</a:t>
            </a:r>
            <a:r>
              <a:rPr lang="fr-FR" dirty="0"/>
              <a:t> </a:t>
            </a:r>
            <a:r>
              <a:rPr lang="el-GR" dirty="0"/>
              <a:t>του</a:t>
            </a:r>
            <a:r>
              <a:rPr lang="fr-FR" dirty="0"/>
              <a:t> </a:t>
            </a:r>
            <a:r>
              <a:rPr lang="el-GR" dirty="0"/>
              <a:t>αινος</a:t>
            </a:r>
            <a:r>
              <a:rPr lang="fr-FR" dirty="0"/>
              <a:t> »). Comment la communauté des disciples, incomplète et de petite foi, pourra-t-elle mener à bien une tâche d’une telle ampleur ?</a:t>
            </a:r>
          </a:p>
          <a:p>
            <a:r>
              <a:rPr lang="fr-FR" dirty="0"/>
              <a:t>La réponse est donnée par le Christ : les disciples auront son soutien </a:t>
            </a:r>
            <a:br>
              <a:rPr lang="fr-FR" dirty="0"/>
            </a:br>
            <a:r>
              <a:rPr lang="fr-FR" dirty="0"/>
              <a:t>constant  et souverain. Leur force ne vient pas d’eux, mais de la présence </a:t>
            </a:r>
            <a:br>
              <a:rPr lang="fr-FR" dirty="0"/>
            </a:br>
            <a:r>
              <a:rPr lang="fr-FR" dirty="0"/>
              <a:t>du Ressuscité dont l’autorité s’étend toujours et partout.</a:t>
            </a:r>
          </a:p>
          <a:p>
            <a:r>
              <a:rPr lang="fr-FR" dirty="0"/>
              <a:t>A la fin de l’</a:t>
            </a:r>
            <a:r>
              <a:rPr lang="fr-FR" cap="all" dirty="0"/>
              <a:t>é</a:t>
            </a:r>
            <a:r>
              <a:rPr lang="fr-FR" dirty="0"/>
              <a:t>vangile se déploie la promesse du premier chapitre : </a:t>
            </a:r>
            <a:br>
              <a:rPr lang="fr-FR" dirty="0"/>
            </a:br>
            <a:r>
              <a:rPr lang="fr-FR" i="1" dirty="0"/>
              <a:t>«</a:t>
            </a:r>
            <a:r>
              <a:rPr lang="fr-FR" dirty="0"/>
              <a:t> </a:t>
            </a:r>
            <a:r>
              <a:rPr lang="fr-FR" i="1" dirty="0"/>
              <a:t>Tout cela est arrivé pour que s’accomplisse ce que le Seigneur avait dit par le prophète : « Voici que la vierge concevra, et elle enfantera un fils auquel </a:t>
            </a:r>
            <a:br>
              <a:rPr lang="fr-FR" i="1" dirty="0"/>
            </a:br>
            <a:r>
              <a:rPr lang="fr-FR" i="1" dirty="0"/>
              <a:t>on donnera le nom d’Emmanuel, ce qui se traduit : " </a:t>
            </a:r>
            <a:r>
              <a:rPr lang="fr-FR" i="1" dirty="0">
                <a:highlight>
                  <a:srgbClr val="FFFF00"/>
                </a:highlight>
              </a:rPr>
              <a:t>Dieu avec nous </a:t>
            </a:r>
            <a:r>
              <a:rPr lang="fr-FR" i="1" dirty="0"/>
              <a:t>"» </a:t>
            </a:r>
            <a:r>
              <a:rPr lang="fr-FR" dirty="0"/>
              <a:t>(1,23).</a:t>
            </a:r>
          </a:p>
        </p:txBody>
      </p:sp>
    </p:spTree>
    <p:extLst>
      <p:ext uri="{BB962C8B-B14F-4D97-AF65-F5344CB8AC3E}">
        <p14:creationId xmlns:p14="http://schemas.microsoft.com/office/powerpoint/2010/main" val="94115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cône de L'Envoi des Disciples - Vente d'icônes religieuses">
            <a:extLst>
              <a:ext uri="{FF2B5EF4-FFF2-40B4-BE49-F238E27FC236}">
                <a16:creationId xmlns:a16="http://schemas.microsoft.com/office/drawing/2014/main" id="{FA114AE1-DA45-833E-FD49-EF3E3DF59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913" y="0"/>
            <a:ext cx="4956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B5D71E8-1E0E-A143-F1ED-7D37178ACC13}"/>
              </a:ext>
            </a:extLst>
          </p:cNvPr>
          <p:cNvSpPr txBox="1"/>
          <p:nvPr/>
        </p:nvSpPr>
        <p:spPr>
          <a:xfrm>
            <a:off x="701335" y="1784411"/>
            <a:ext cx="26633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rgbClr val="C00000"/>
                </a:solidFill>
              </a:rPr>
              <a:t>Et moi, </a:t>
            </a:r>
            <a:br>
              <a:rPr lang="fr-FR" sz="4400" dirty="0">
                <a:solidFill>
                  <a:srgbClr val="C00000"/>
                </a:solidFill>
              </a:rPr>
            </a:br>
            <a:r>
              <a:rPr lang="fr-FR" sz="4400" dirty="0">
                <a:solidFill>
                  <a:srgbClr val="C00000"/>
                </a:solidFill>
              </a:rPr>
              <a:t>je suis avec vous 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2EEB30-845F-E24F-89A1-AF751FEBD640}"/>
              </a:ext>
            </a:extLst>
          </p:cNvPr>
          <p:cNvSpPr txBox="1"/>
          <p:nvPr/>
        </p:nvSpPr>
        <p:spPr>
          <a:xfrm>
            <a:off x="9170634" y="1109708"/>
            <a:ext cx="276095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rgbClr val="C00000"/>
                </a:solidFill>
              </a:rPr>
              <a:t>tous les jours jusqu’à </a:t>
            </a:r>
            <a:br>
              <a:rPr lang="fr-FR" sz="4400" dirty="0">
                <a:solidFill>
                  <a:srgbClr val="C00000"/>
                </a:solidFill>
              </a:rPr>
            </a:br>
            <a:r>
              <a:rPr lang="fr-FR" sz="4400" dirty="0">
                <a:solidFill>
                  <a:srgbClr val="C00000"/>
                </a:solidFill>
              </a:rPr>
              <a:t>la fin </a:t>
            </a:r>
            <a:br>
              <a:rPr lang="fr-FR" sz="4400" dirty="0">
                <a:solidFill>
                  <a:srgbClr val="C00000"/>
                </a:solidFill>
              </a:rPr>
            </a:br>
            <a:r>
              <a:rPr lang="fr-FR" sz="4400" dirty="0">
                <a:solidFill>
                  <a:srgbClr val="C00000"/>
                </a:solidFill>
              </a:rPr>
              <a:t>du monde.</a:t>
            </a:r>
          </a:p>
        </p:txBody>
      </p:sp>
    </p:spTree>
    <p:extLst>
      <p:ext uri="{BB962C8B-B14F-4D97-AF65-F5344CB8AC3E}">
        <p14:creationId xmlns:p14="http://schemas.microsoft.com/office/powerpoint/2010/main" val="168211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9D66FD-8F4A-5BB8-3B9C-720413D37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910" y="453902"/>
            <a:ext cx="7817528" cy="744584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L’</a:t>
            </a:r>
            <a:r>
              <a:rPr lang="fr-FR" b="1" cap="all" dirty="0">
                <a:solidFill>
                  <a:srgbClr val="C00000"/>
                </a:solidFill>
              </a:rPr>
              <a:t>é</a:t>
            </a:r>
            <a:r>
              <a:rPr lang="fr-FR" b="1" dirty="0">
                <a:solidFill>
                  <a:srgbClr val="C00000"/>
                </a:solidFill>
              </a:rPr>
              <a:t>vangile de Matthieu </a:t>
            </a:r>
            <a:r>
              <a:rPr lang="fr-FR" dirty="0">
                <a:solidFill>
                  <a:srgbClr val="C00000"/>
                </a:solidFill>
              </a:rPr>
              <a:t>_ 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6857A2-6244-290D-C435-DE5B4E6A6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1322773"/>
            <a:ext cx="11505460" cy="4953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L’</a:t>
            </a:r>
            <a:r>
              <a:rPr lang="fr-FR" sz="2400" cap="all" dirty="0"/>
              <a:t>é</a:t>
            </a:r>
            <a:r>
              <a:rPr lang="fr-FR" sz="2400" dirty="0"/>
              <a:t>vangile de Matthieu a sans doute été écrit </a:t>
            </a:r>
            <a:r>
              <a:rPr lang="fr-FR" sz="2400" dirty="0">
                <a:highlight>
                  <a:srgbClr val="FFFF00"/>
                </a:highlight>
              </a:rPr>
              <a:t>dans les années 80, en Syrie ou en Galilée.</a:t>
            </a:r>
          </a:p>
          <a:p>
            <a:r>
              <a:rPr lang="fr-FR" sz="2400" u="sng" dirty="0"/>
              <a:t>Contexte historique</a:t>
            </a:r>
          </a:p>
          <a:p>
            <a:pPr marL="0" indent="0">
              <a:buNone/>
            </a:pPr>
            <a:r>
              <a:rPr lang="fr-FR" sz="2400" dirty="0"/>
              <a:t>Après la destruction du Temple en 70, des pharisiens se regroupent et réforment profondément le judaïsme. Les chrétiens, qui refusent l’interprétation pharisienne, </a:t>
            </a:r>
            <a:br>
              <a:rPr lang="fr-FR" sz="2400" dirty="0"/>
            </a:br>
            <a:r>
              <a:rPr lang="fr-FR" sz="2400" dirty="0"/>
              <a:t>sont progressivement mis au ban de la Synagogue.</a:t>
            </a:r>
          </a:p>
          <a:p>
            <a:pPr marL="0" indent="0">
              <a:buNone/>
            </a:pPr>
            <a:r>
              <a:rPr lang="fr-FR" sz="2400" i="1" dirty="0"/>
              <a:t>	→ </a:t>
            </a:r>
            <a:r>
              <a:rPr lang="fr-FR" sz="2400" dirty="0"/>
              <a:t>«</a:t>
            </a:r>
            <a:r>
              <a:rPr lang="fr-FR" sz="2400" i="1" dirty="0"/>
              <a:t> Ils vous flagelleront dans leurs synagogues </a:t>
            </a:r>
            <a:r>
              <a:rPr lang="fr-FR" sz="2400" dirty="0"/>
              <a:t>» (Mt 10,17)</a:t>
            </a:r>
          </a:p>
          <a:p>
            <a:r>
              <a:rPr lang="fr-FR" sz="2400" u="sng" dirty="0"/>
              <a:t>Contexte géographique</a:t>
            </a:r>
          </a:p>
          <a:p>
            <a:pPr marL="0" indent="0">
              <a:buNone/>
            </a:pPr>
            <a:r>
              <a:rPr lang="fr-FR" sz="2400" dirty="0"/>
              <a:t>La population de Syrie et de Galilée est mêlée : païens, juifs et chrétiens. </a:t>
            </a:r>
            <a:br>
              <a:rPr lang="fr-FR" sz="2400" dirty="0"/>
            </a:br>
            <a:r>
              <a:rPr lang="fr-FR" sz="2400" dirty="0"/>
              <a:t>L’</a:t>
            </a:r>
            <a:r>
              <a:rPr lang="fr-FR" sz="2400" cap="all" dirty="0"/>
              <a:t>é</a:t>
            </a:r>
            <a:r>
              <a:rPr lang="fr-FR" sz="2400" dirty="0"/>
              <a:t>vangile de Matthieu reflète les polémiques :</a:t>
            </a:r>
            <a:br>
              <a:rPr lang="fr-FR" sz="2400" dirty="0"/>
            </a:br>
            <a:r>
              <a:rPr lang="fr-FR" sz="2400" dirty="0"/>
              <a:t>- avec les païens (« </a:t>
            </a:r>
            <a:r>
              <a:rPr lang="fr-FR" sz="2400" i="1" dirty="0"/>
              <a:t>quand vous priez, ne rabâchez pas comme les païens … </a:t>
            </a:r>
            <a:r>
              <a:rPr lang="fr-FR" sz="2400" dirty="0"/>
              <a:t>» 6,8) </a:t>
            </a:r>
            <a:br>
              <a:rPr lang="fr-FR" sz="2400" dirty="0"/>
            </a:br>
            <a:r>
              <a:rPr lang="fr-FR" sz="2400" dirty="0"/>
              <a:t>- avec les juifs (« </a:t>
            </a:r>
            <a:r>
              <a:rPr lang="fr-FR" sz="2400" i="1" dirty="0"/>
              <a:t>malheureux êtes-vous, scribes et pharisiens hypocrites … </a:t>
            </a:r>
            <a:r>
              <a:rPr lang="fr-FR" sz="2400" dirty="0"/>
              <a:t>» 23,13).</a:t>
            </a:r>
          </a:p>
        </p:txBody>
      </p:sp>
    </p:spTree>
    <p:extLst>
      <p:ext uri="{BB962C8B-B14F-4D97-AF65-F5344CB8AC3E}">
        <p14:creationId xmlns:p14="http://schemas.microsoft.com/office/powerpoint/2010/main" val="272443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1F0E8-6707-75C9-6D2B-C02D12349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C7EB7-A08E-B12E-6436-51DDBF629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17" y="365126"/>
            <a:ext cx="10990554" cy="744584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L’</a:t>
            </a:r>
            <a:r>
              <a:rPr lang="fr-FR" b="1" cap="all" dirty="0">
                <a:solidFill>
                  <a:srgbClr val="C00000"/>
                </a:solidFill>
              </a:rPr>
              <a:t>é</a:t>
            </a:r>
            <a:r>
              <a:rPr lang="fr-FR" b="1" dirty="0">
                <a:solidFill>
                  <a:srgbClr val="C00000"/>
                </a:solidFill>
              </a:rPr>
              <a:t>vangile de Matthieu - </a:t>
            </a:r>
            <a:r>
              <a:rPr lang="fr-FR" dirty="0">
                <a:solidFill>
                  <a:srgbClr val="C00000"/>
                </a:solidFill>
              </a:rPr>
              <a:t>auteur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132F3C-4D0B-A5EB-63F6-D3844A3EB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1242874"/>
            <a:ext cx="11505460" cy="50336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br>
              <a:rPr lang="fr-FR" sz="2400" dirty="0"/>
            </a:br>
            <a:r>
              <a:rPr lang="fr-FR" dirty="0"/>
              <a:t>L’auteur est un judéo-chrétien, familier des écritures saintes, </a:t>
            </a:r>
            <a:br>
              <a:rPr lang="fr-FR" dirty="0"/>
            </a:br>
            <a:r>
              <a:rPr lang="fr-FR" dirty="0"/>
              <a:t>probablement un scribe converti :</a:t>
            </a:r>
            <a:br>
              <a:rPr lang="fr-FR" dirty="0"/>
            </a:br>
            <a:r>
              <a:rPr lang="fr-FR" dirty="0"/>
              <a:t>«</a:t>
            </a:r>
            <a:r>
              <a:rPr lang="fr-FR" i="1" dirty="0"/>
              <a:t> tout scribe instruit du Royaume des cieux est comparable à un maître de maison </a:t>
            </a:r>
            <a:br>
              <a:rPr lang="fr-FR" i="1" dirty="0"/>
            </a:br>
            <a:r>
              <a:rPr lang="fr-FR" i="1" dirty="0"/>
              <a:t>qui tire de son trésor du neuf et du vieux. </a:t>
            </a:r>
            <a:r>
              <a:rPr lang="fr-FR" dirty="0"/>
              <a:t>» 13,52.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fr-FR" dirty="0"/>
            </a:br>
            <a:r>
              <a:rPr lang="fr-FR" dirty="0"/>
              <a:t>L’évangéliste et les communautés auxquelles il s’adresse sont en conflit avec le milieu juif qui les entoure, avec l’âpreté d’un combat entre frères ennemis. </a:t>
            </a:r>
          </a:p>
          <a:p>
            <a:pPr marL="0" indent="0">
              <a:buNone/>
            </a:pPr>
            <a:br>
              <a:rPr lang="fr-FR" dirty="0"/>
            </a:br>
            <a:r>
              <a:rPr lang="fr-FR" dirty="0"/>
              <a:t>Pour Matthieu, les disciples ont une tâche à accomplir dans le monde : </a:t>
            </a:r>
            <a:br>
              <a:rPr lang="fr-FR" dirty="0"/>
            </a:br>
            <a:r>
              <a:rPr lang="fr-FR" dirty="0"/>
              <a:t>(« </a:t>
            </a:r>
            <a:r>
              <a:rPr lang="fr-FR" i="1" dirty="0"/>
              <a:t>vous êtes le sel de la terre … vous êtes la lumière du monde </a:t>
            </a:r>
            <a:r>
              <a:rPr lang="fr-FR" dirty="0"/>
              <a:t>» 5,13-14). </a:t>
            </a:r>
            <a:br>
              <a:rPr lang="fr-FR" dirty="0"/>
            </a:br>
            <a:r>
              <a:rPr lang="fr-FR" dirty="0"/>
              <a:t>Ils sont envoyés en mission par le Christ. Ils sont des « pêcheurs d’hommes » (4,19).</a:t>
            </a:r>
          </a:p>
        </p:txBody>
      </p:sp>
    </p:spTree>
    <p:extLst>
      <p:ext uri="{BB962C8B-B14F-4D97-AF65-F5344CB8AC3E}">
        <p14:creationId xmlns:p14="http://schemas.microsoft.com/office/powerpoint/2010/main" val="212000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B266BE-DE7A-53B1-DB0A-4505B41E5B13}"/>
              </a:ext>
            </a:extLst>
          </p:cNvPr>
          <p:cNvSpPr/>
          <p:nvPr/>
        </p:nvSpPr>
        <p:spPr>
          <a:xfrm>
            <a:off x="550416" y="2210540"/>
            <a:ext cx="11061576" cy="29385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4BC657E-78D9-B8F6-144D-9283DF30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Plan de la fin de l’</a:t>
            </a:r>
            <a:r>
              <a:rPr lang="fr-FR" b="1" cap="all" dirty="0">
                <a:solidFill>
                  <a:srgbClr val="C00000"/>
                </a:solidFill>
              </a:rPr>
              <a:t>é</a:t>
            </a:r>
            <a:r>
              <a:rPr lang="fr-FR" b="1" dirty="0">
                <a:solidFill>
                  <a:srgbClr val="C00000"/>
                </a:solidFill>
              </a:rPr>
              <a:t>vangile de Matthieu </a:t>
            </a:r>
            <a:r>
              <a:rPr lang="fr-FR" sz="3600" b="1" dirty="0">
                <a:solidFill>
                  <a:srgbClr val="C00000"/>
                </a:solidFill>
              </a:rPr>
              <a:t>27,57-28,20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935D0-05E7-8D24-8A85-8CBED3A97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1189609"/>
            <a:ext cx="11283517" cy="5303266"/>
          </a:xfrm>
        </p:spPr>
        <p:txBody>
          <a:bodyPr>
            <a:normAutofit fontScale="92500" lnSpcReduction="20000"/>
          </a:bodyPr>
          <a:lstStyle/>
          <a:p>
            <a:pPr marL="2160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/>
              <a:t>Brown (« </a:t>
            </a:r>
            <a:r>
              <a:rPr lang="fr-FR" i="1" dirty="0"/>
              <a:t>La mort du Messie </a:t>
            </a:r>
            <a:r>
              <a:rPr lang="fr-FR" dirty="0"/>
              <a:t>» p.1432) montre l’entrelacement de deux récits,</a:t>
            </a:r>
            <a:br>
              <a:rPr lang="fr-FR" dirty="0"/>
            </a:br>
            <a:r>
              <a:rPr lang="fr-FR" dirty="0"/>
              <a:t>avec des personnages favorables (</a:t>
            </a:r>
            <a:r>
              <a:rPr lang="fr-FR" dirty="0">
                <a:highlight>
                  <a:srgbClr val="FFFF00"/>
                </a:highlight>
              </a:rPr>
              <a:t>A</a:t>
            </a:r>
            <a:r>
              <a:rPr lang="fr-FR" dirty="0"/>
              <a:t>) ou hostiles (</a:t>
            </a:r>
            <a:r>
              <a:rPr lang="fr-FR" dirty="0">
                <a:highlight>
                  <a:srgbClr val="00FF00"/>
                </a:highlight>
              </a:rPr>
              <a:t>B</a:t>
            </a:r>
            <a:r>
              <a:rPr lang="fr-FR" dirty="0"/>
              <a:t>) au projet de Dieu.</a:t>
            </a:r>
            <a:br>
              <a:rPr lang="fr-FR" dirty="0"/>
            </a:br>
            <a:br>
              <a:rPr lang="fr-FR" dirty="0"/>
            </a:br>
            <a:r>
              <a:rPr lang="fr-FR" u="sng" dirty="0">
                <a:solidFill>
                  <a:srgbClr val="C00000"/>
                </a:solidFill>
                <a:highlight>
                  <a:srgbClr val="FFFF00"/>
                </a:highlight>
              </a:rPr>
              <a:t>A1</a:t>
            </a:r>
            <a:r>
              <a:rPr lang="fr-FR" u="sng" dirty="0">
                <a:solidFill>
                  <a:srgbClr val="C00000"/>
                </a:solidFill>
              </a:rPr>
              <a:t> 27,57-61 </a:t>
            </a:r>
            <a:r>
              <a:rPr lang="fr-FR" dirty="0">
                <a:solidFill>
                  <a:srgbClr val="C00000"/>
                </a:solidFill>
              </a:rPr>
              <a:t>Ensevelissement par un 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disciple</a:t>
            </a:r>
            <a:r>
              <a:rPr lang="fr-FR" dirty="0">
                <a:solidFill>
                  <a:srgbClr val="C00000"/>
                </a:solidFill>
              </a:rPr>
              <a:t> ; les 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femmes</a:t>
            </a:r>
            <a:r>
              <a:rPr lang="fr-FR" dirty="0">
                <a:solidFill>
                  <a:srgbClr val="C00000"/>
                </a:solidFill>
              </a:rPr>
              <a:t> observent.</a:t>
            </a:r>
          </a:p>
          <a:p>
            <a:pPr marL="0" indent="0">
              <a:buNone/>
            </a:pPr>
            <a:r>
              <a:rPr lang="fr-FR" dirty="0">
                <a:solidFill>
                  <a:srgbClr val="C00000"/>
                </a:solidFill>
              </a:rPr>
              <a:t>	</a:t>
            </a:r>
            <a:r>
              <a:rPr lang="fr-FR" u="sng" dirty="0">
                <a:solidFill>
                  <a:srgbClr val="C00000"/>
                </a:solidFill>
                <a:highlight>
                  <a:srgbClr val="00FF00"/>
                </a:highlight>
              </a:rPr>
              <a:t>B1</a:t>
            </a:r>
            <a:r>
              <a:rPr lang="fr-FR" u="sng" dirty="0">
                <a:solidFill>
                  <a:srgbClr val="C00000"/>
                </a:solidFill>
              </a:rPr>
              <a:t> 27,62-66 </a:t>
            </a:r>
            <a:r>
              <a:rPr lang="fr-FR" dirty="0">
                <a:solidFill>
                  <a:srgbClr val="C00000"/>
                </a:solidFill>
              </a:rPr>
              <a:t>Les </a:t>
            </a:r>
            <a:r>
              <a:rPr lang="fr-FR" dirty="0">
                <a:solidFill>
                  <a:srgbClr val="C00000"/>
                </a:solidFill>
                <a:highlight>
                  <a:srgbClr val="00FF00"/>
                </a:highlight>
              </a:rPr>
              <a:t>grands prêtres et les pharisiens </a:t>
            </a:r>
            <a:r>
              <a:rPr lang="fr-FR" dirty="0">
                <a:solidFill>
                  <a:srgbClr val="C00000"/>
                </a:solidFill>
              </a:rPr>
              <a:t>postent des </a:t>
            </a:r>
            <a:r>
              <a:rPr lang="fr-FR" dirty="0">
                <a:solidFill>
                  <a:srgbClr val="C00000"/>
                </a:solidFill>
                <a:highlight>
                  <a:srgbClr val="00FF00"/>
                </a:highlight>
              </a:rPr>
              <a:t>gardes</a:t>
            </a:r>
            <a:r>
              <a:rPr lang="fr-FR" dirty="0">
                <a:solidFill>
                  <a:srgbClr val="C00000"/>
                </a:solidFill>
              </a:rPr>
              <a:t> </a:t>
            </a:r>
            <a:br>
              <a:rPr lang="fr-FR" dirty="0">
                <a:solidFill>
                  <a:srgbClr val="C00000"/>
                </a:solidFill>
              </a:rPr>
            </a:br>
            <a:r>
              <a:rPr lang="fr-FR" dirty="0">
                <a:solidFill>
                  <a:srgbClr val="C00000"/>
                </a:solidFill>
              </a:rPr>
              <a:t>             et scellent la pierre.</a:t>
            </a:r>
          </a:p>
          <a:p>
            <a:pPr marL="0" indent="0">
              <a:buNone/>
            </a:pPr>
            <a:r>
              <a:rPr lang="fr-FR" u="sng" dirty="0">
                <a:solidFill>
                  <a:srgbClr val="C00000"/>
                </a:solidFill>
                <a:highlight>
                  <a:srgbClr val="FFFF00"/>
                </a:highlight>
              </a:rPr>
              <a:t>A2</a:t>
            </a:r>
            <a:r>
              <a:rPr lang="fr-FR" u="sng" dirty="0">
                <a:solidFill>
                  <a:srgbClr val="C00000"/>
                </a:solidFill>
              </a:rPr>
              <a:t> 28,1-10 </a:t>
            </a:r>
            <a:r>
              <a:rPr lang="fr-FR" dirty="0">
                <a:solidFill>
                  <a:srgbClr val="C00000"/>
                </a:solidFill>
              </a:rPr>
              <a:t>Les 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femmes</a:t>
            </a:r>
            <a:r>
              <a:rPr lang="fr-FR" dirty="0">
                <a:solidFill>
                  <a:srgbClr val="C00000"/>
                </a:solidFill>
              </a:rPr>
              <a:t> vont au tombeau ; un ange apparaît et leur confie </a:t>
            </a:r>
            <a:br>
              <a:rPr lang="fr-FR" dirty="0">
                <a:solidFill>
                  <a:srgbClr val="C00000"/>
                </a:solidFill>
              </a:rPr>
            </a:br>
            <a:r>
              <a:rPr lang="fr-FR" dirty="0">
                <a:solidFill>
                  <a:srgbClr val="C00000"/>
                </a:solidFill>
              </a:rPr>
              <a:t>un message pour les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 disciples </a:t>
            </a:r>
            <a:r>
              <a:rPr lang="fr-FR" dirty="0">
                <a:solidFill>
                  <a:srgbClr val="C00000"/>
                </a:solidFill>
              </a:rPr>
              <a:t>; le Ressuscité se manifeste aux 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femmes</a:t>
            </a:r>
            <a:r>
              <a:rPr lang="fr-FR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dirty="0">
                <a:solidFill>
                  <a:srgbClr val="C00000"/>
                </a:solidFill>
              </a:rPr>
              <a:t>	</a:t>
            </a:r>
            <a:r>
              <a:rPr lang="fr-FR" u="sng" dirty="0">
                <a:solidFill>
                  <a:srgbClr val="C00000"/>
                </a:solidFill>
                <a:highlight>
                  <a:srgbClr val="00FF00"/>
                </a:highlight>
              </a:rPr>
              <a:t>B2</a:t>
            </a:r>
            <a:r>
              <a:rPr lang="fr-FR" u="sng" dirty="0">
                <a:solidFill>
                  <a:srgbClr val="C00000"/>
                </a:solidFill>
              </a:rPr>
              <a:t> 28,11-15 </a:t>
            </a:r>
            <a:r>
              <a:rPr lang="fr-FR" dirty="0">
                <a:solidFill>
                  <a:srgbClr val="C00000"/>
                </a:solidFill>
              </a:rPr>
              <a:t>Les </a:t>
            </a:r>
            <a:r>
              <a:rPr lang="fr-FR" dirty="0">
                <a:solidFill>
                  <a:srgbClr val="C00000"/>
                </a:solidFill>
                <a:highlight>
                  <a:srgbClr val="00FF00"/>
                </a:highlight>
              </a:rPr>
              <a:t>grands prêtres </a:t>
            </a:r>
            <a:r>
              <a:rPr lang="fr-FR" dirty="0">
                <a:solidFill>
                  <a:srgbClr val="C00000"/>
                </a:solidFill>
              </a:rPr>
              <a:t>soudoient les </a:t>
            </a:r>
            <a:r>
              <a:rPr lang="fr-FR" dirty="0">
                <a:solidFill>
                  <a:srgbClr val="C00000"/>
                </a:solidFill>
                <a:highlight>
                  <a:srgbClr val="00FF00"/>
                </a:highlight>
              </a:rPr>
              <a:t>gardes</a:t>
            </a:r>
            <a:r>
              <a:rPr lang="fr-FR" dirty="0">
                <a:solidFill>
                  <a:srgbClr val="C00000"/>
                </a:solidFill>
              </a:rPr>
              <a:t> pour qu’ils disent </a:t>
            </a:r>
            <a:br>
              <a:rPr lang="fr-FR" dirty="0">
                <a:solidFill>
                  <a:srgbClr val="C00000"/>
                </a:solidFill>
              </a:rPr>
            </a:br>
            <a:r>
              <a:rPr lang="fr-FR" dirty="0">
                <a:solidFill>
                  <a:srgbClr val="C00000"/>
                </a:solidFill>
              </a:rPr>
              <a:t>             que les disciples ont dérobé le corps.</a:t>
            </a:r>
          </a:p>
          <a:p>
            <a:pPr marL="0" indent="0">
              <a:buNone/>
            </a:pPr>
            <a:r>
              <a:rPr lang="fr-FR" u="sng" dirty="0">
                <a:solidFill>
                  <a:srgbClr val="C00000"/>
                </a:solidFill>
                <a:highlight>
                  <a:srgbClr val="FFFF00"/>
                </a:highlight>
              </a:rPr>
              <a:t>A3</a:t>
            </a:r>
            <a:r>
              <a:rPr lang="fr-FR" u="sng" dirty="0">
                <a:solidFill>
                  <a:srgbClr val="C00000"/>
                </a:solidFill>
              </a:rPr>
              <a:t> 28,16-20 </a:t>
            </a:r>
            <a:r>
              <a:rPr lang="fr-FR" dirty="0">
                <a:solidFill>
                  <a:srgbClr val="C00000"/>
                </a:solidFill>
              </a:rPr>
              <a:t>En Galilée, Jésus apparaît aux </a:t>
            </a:r>
            <a:r>
              <a:rPr lang="fr-FR" dirty="0">
                <a:solidFill>
                  <a:srgbClr val="C00000"/>
                </a:solidFill>
                <a:highlight>
                  <a:srgbClr val="FFFF00"/>
                </a:highlight>
              </a:rPr>
              <a:t>disciples</a:t>
            </a:r>
            <a:r>
              <a:rPr lang="fr-FR" dirty="0">
                <a:solidFill>
                  <a:srgbClr val="C00000"/>
                </a:solidFill>
              </a:rPr>
              <a:t> et leur donne ses instructions.</a:t>
            </a:r>
          </a:p>
          <a:p>
            <a:pPr marL="360000" indent="0">
              <a:spcBef>
                <a:spcPts val="3000"/>
              </a:spcBef>
              <a:buNone/>
            </a:pPr>
            <a:r>
              <a:rPr lang="fr-FR" dirty="0"/>
              <a:t>A l’opposé du "contre évangile"« </a:t>
            </a:r>
            <a:r>
              <a:rPr lang="fr-FR" i="1" dirty="0"/>
              <a:t>propagé chez les juifs jusqu’à ce jour </a:t>
            </a:r>
            <a:r>
              <a:rPr lang="fr-FR" dirty="0"/>
              <a:t>» (28,15), </a:t>
            </a:r>
            <a:br>
              <a:rPr lang="fr-FR" dirty="0"/>
            </a:br>
            <a:r>
              <a:rPr lang="fr-FR" dirty="0"/>
              <a:t>les disciples annonceront l’</a:t>
            </a:r>
            <a:r>
              <a:rPr lang="fr-FR" cap="all" dirty="0"/>
              <a:t>é</a:t>
            </a:r>
            <a:r>
              <a:rPr lang="fr-FR" dirty="0"/>
              <a:t>vangile « </a:t>
            </a:r>
            <a:r>
              <a:rPr lang="fr-FR" i="1" dirty="0"/>
              <a:t>à toutes les nations » </a:t>
            </a:r>
            <a:r>
              <a:rPr lang="fr-FR" dirty="0"/>
              <a:t>(28,19).</a:t>
            </a:r>
          </a:p>
        </p:txBody>
      </p:sp>
    </p:spTree>
    <p:extLst>
      <p:ext uri="{BB962C8B-B14F-4D97-AF65-F5344CB8AC3E}">
        <p14:creationId xmlns:p14="http://schemas.microsoft.com/office/powerpoint/2010/main" val="93468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81E56FA-0A30-94A9-BB2E-3D34574CB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150" y="1296139"/>
            <a:ext cx="3790765" cy="3811588"/>
          </a:xfrm>
        </p:spPr>
        <p:txBody>
          <a:bodyPr>
            <a:normAutofit/>
          </a:bodyPr>
          <a:lstStyle/>
          <a:p>
            <a:r>
              <a:rPr lang="fr-FR" dirty="0"/>
              <a:t>Piero </a:t>
            </a:r>
            <a:r>
              <a:rPr lang="fr-FR" dirty="0" err="1"/>
              <a:t>della</a:t>
            </a:r>
            <a:r>
              <a:rPr lang="fr-FR" dirty="0"/>
              <a:t> Francesca</a:t>
            </a:r>
            <a:br>
              <a:rPr lang="fr-FR" dirty="0"/>
            </a:br>
            <a:br>
              <a:rPr lang="fr-FR" dirty="0"/>
            </a:br>
            <a:r>
              <a:rPr lang="fr-FR" dirty="0"/>
              <a:t>« La Résurrection »</a:t>
            </a:r>
            <a:br>
              <a:rPr lang="fr-FR" dirty="0"/>
            </a:br>
            <a:br>
              <a:rPr lang="fr-FR" dirty="0"/>
            </a:br>
            <a:r>
              <a:rPr lang="fr-FR" sz="2400" dirty="0" err="1"/>
              <a:t>Museo</a:t>
            </a:r>
            <a:r>
              <a:rPr lang="fr-FR" sz="2400" dirty="0"/>
              <a:t> </a:t>
            </a:r>
            <a:r>
              <a:rPr lang="fr-FR" sz="2400" dirty="0" err="1"/>
              <a:t>Civico</a:t>
            </a:r>
            <a:r>
              <a:rPr lang="fr-FR" sz="2400" dirty="0"/>
              <a:t> di Sansepolcro</a:t>
            </a:r>
            <a:br>
              <a:rPr lang="fr-FR" dirty="0"/>
            </a:br>
            <a:br>
              <a:rPr lang="fr-FR" dirty="0"/>
            </a:br>
            <a:r>
              <a:rPr lang="fr-FR" dirty="0"/>
              <a:t>	    1463</a:t>
            </a:r>
          </a:p>
        </p:txBody>
      </p:sp>
      <p:pic>
        <p:nvPicPr>
          <p:cNvPr id="8" name="Espace réservé pour une image  7">
            <a:extLst>
              <a:ext uri="{FF2B5EF4-FFF2-40B4-BE49-F238E27FC236}">
                <a16:creationId xmlns:a16="http://schemas.microsoft.com/office/drawing/2014/main" id="{3C8EEC00-9480-B6C9-4310-D552A0D98FA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33" b="12833"/>
          <a:stretch>
            <a:fillRect/>
          </a:stretch>
        </p:blipFill>
        <p:spPr>
          <a:xfrm>
            <a:off x="4287915" y="732408"/>
            <a:ext cx="7041244" cy="5703903"/>
          </a:xfr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3A707E-24F2-3DA1-64A1-140B4BECF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028" y="1523206"/>
            <a:ext cx="2702402" cy="3811588"/>
          </a:xfrm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200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16C98BA-E10A-6221-57EB-6B7A5DA1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264" y="365125"/>
            <a:ext cx="9921536" cy="922137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 La finale de l’évangile de Matthieu  </a:t>
            </a:r>
            <a:r>
              <a:rPr lang="fr-FR" sz="3600" b="1" dirty="0">
                <a:solidFill>
                  <a:srgbClr val="C00000"/>
                </a:solidFill>
              </a:rPr>
              <a:t>28,16-20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8D98A8-2811-75DD-250B-6643AA8B2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113" y="1553594"/>
            <a:ext cx="11150354" cy="4554244"/>
          </a:xfrm>
        </p:spPr>
        <p:txBody>
          <a:bodyPr/>
          <a:lstStyle/>
          <a:p>
            <a:r>
              <a:rPr lang="fr-FR" dirty="0"/>
              <a:t>Matthieu ne mentionne que deux apparitions : </a:t>
            </a:r>
            <a:br>
              <a:rPr lang="fr-FR" dirty="0"/>
            </a:br>
            <a:r>
              <a:rPr lang="fr-FR" dirty="0"/>
              <a:t>- aux femmes à Jérusalem 28, 9-10</a:t>
            </a:r>
            <a:br>
              <a:rPr lang="fr-FR" dirty="0"/>
            </a:br>
            <a:r>
              <a:rPr lang="fr-FR" dirty="0"/>
              <a:t>- aux disciples en Galilée   28, 16-20 	   </a:t>
            </a:r>
          </a:p>
          <a:p>
            <a:r>
              <a:rPr lang="fr-FR" dirty="0"/>
              <a:t>La finale de l’</a:t>
            </a:r>
            <a:r>
              <a:rPr lang="fr-FR" cap="all" dirty="0"/>
              <a:t>é</a:t>
            </a:r>
            <a:r>
              <a:rPr lang="fr-FR" dirty="0"/>
              <a:t>vangile en est aussi la synthèse et le point culminant.</a:t>
            </a:r>
            <a:br>
              <a:rPr lang="fr-FR" dirty="0"/>
            </a:br>
            <a:r>
              <a:rPr lang="fr-FR" dirty="0"/>
              <a:t>Elle se divise en deux parties :</a:t>
            </a:r>
            <a:br>
              <a:rPr lang="fr-FR" dirty="0"/>
            </a:br>
            <a:r>
              <a:rPr lang="fr-FR" dirty="0"/>
              <a:t>	- la foi des disciples 	28,16-18a</a:t>
            </a:r>
            <a:br>
              <a:rPr lang="fr-FR" dirty="0"/>
            </a:br>
            <a:r>
              <a:rPr lang="fr-FR" dirty="0"/>
              <a:t>	- la mission des disciples 	28,18b-20</a:t>
            </a:r>
          </a:p>
          <a:p>
            <a:r>
              <a:rPr lang="fr-FR" dirty="0"/>
              <a:t>Matthieu n’évoque ni l’Ascension ni la Pentecôte. </a:t>
            </a:r>
            <a:br>
              <a:rPr lang="fr-FR" dirty="0"/>
            </a:br>
            <a:r>
              <a:rPr lang="fr-FR" dirty="0"/>
              <a:t>L’</a:t>
            </a:r>
            <a:r>
              <a:rPr lang="fr-FR" cap="all" dirty="0"/>
              <a:t>é</a:t>
            </a:r>
            <a:r>
              <a:rPr lang="fr-FR" dirty="0"/>
              <a:t>vangile se termine sur la parole du Ressuscité :</a:t>
            </a:r>
            <a:br>
              <a:rPr lang="fr-FR" dirty="0"/>
            </a:br>
            <a:r>
              <a:rPr lang="fr-FR" dirty="0"/>
              <a:t>« </a:t>
            </a:r>
            <a:r>
              <a:rPr lang="fr-FR" dirty="0">
                <a:solidFill>
                  <a:srgbClr val="0070C0"/>
                </a:solidFill>
              </a:rPr>
              <a:t>Je suis avec vous tous les jours jusqu’à la consommation des siècles ».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29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178010-218B-C0A2-5DD5-654B6A4AA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38" y="351238"/>
            <a:ext cx="9042647" cy="709073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Défection et obéissance des disciples (</a:t>
            </a:r>
            <a:r>
              <a:rPr lang="fr-FR" sz="3600" b="1" dirty="0">
                <a:solidFill>
                  <a:srgbClr val="C00000"/>
                </a:solidFill>
              </a:rPr>
              <a:t>v. 16</a:t>
            </a:r>
            <a:r>
              <a:rPr lang="fr-FR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A1F555-51F5-D156-7EA8-A8457BF85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1146799"/>
            <a:ext cx="11443315" cy="50054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dirty="0">
                <a:solidFill>
                  <a:srgbClr val="0070C0"/>
                </a:solidFill>
              </a:rPr>
              <a:t>Les onze disciples s’en allèrent en Galilée, </a:t>
            </a:r>
            <a:br>
              <a:rPr lang="fr-FR" dirty="0">
                <a:solidFill>
                  <a:srgbClr val="0070C0"/>
                </a:solidFill>
              </a:rPr>
            </a:br>
            <a:r>
              <a:rPr lang="fr-FR" dirty="0">
                <a:solidFill>
                  <a:srgbClr val="0070C0"/>
                </a:solidFill>
              </a:rPr>
              <a:t>à la montagne où Jésus leur avait ordonné de se rendre.</a:t>
            </a:r>
          </a:p>
          <a:p>
            <a:r>
              <a:rPr lang="fr-FR" dirty="0">
                <a:solidFill>
                  <a:srgbClr val="0070C0"/>
                </a:solidFill>
              </a:rPr>
              <a:t>les onze disciples : </a:t>
            </a:r>
            <a:r>
              <a:rPr lang="fr-FR" dirty="0"/>
              <a:t>il y a une absence dans le cercle des douze. </a:t>
            </a:r>
            <a:br>
              <a:rPr lang="fr-FR" dirty="0"/>
            </a:br>
            <a:r>
              <a:rPr lang="fr-FR" dirty="0"/>
              <a:t> Judas s’est pendu (27,5).</a:t>
            </a:r>
          </a:p>
          <a:p>
            <a:r>
              <a:rPr lang="fr-FR" dirty="0">
                <a:solidFill>
                  <a:srgbClr val="0070C0"/>
                </a:solidFill>
              </a:rPr>
              <a:t>en Galilée :  </a:t>
            </a:r>
            <a:r>
              <a:rPr lang="fr-FR" dirty="0"/>
              <a:t>les disciples suivent le message transmis par les femmes 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voici qu’il vous précède en Galilée ; c’est là que vous le verrez </a:t>
            </a:r>
            <a:r>
              <a:rPr lang="fr-FR" dirty="0"/>
              <a:t>» (28,7)</a:t>
            </a:r>
            <a:br>
              <a:rPr lang="fr-FR" dirty="0"/>
            </a:br>
            <a:r>
              <a:rPr lang="fr-FR" dirty="0"/>
              <a:t> Cette destination prépare la mission aux nations.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Galilée des nations ! Le peuple qui se trouvait dans les ténèbres </a:t>
            </a:r>
            <a:br>
              <a:rPr lang="fr-FR" i="1" dirty="0"/>
            </a:br>
            <a:r>
              <a:rPr lang="fr-FR" i="1" dirty="0"/>
              <a:t>a vu une grande lumière … </a:t>
            </a:r>
            <a:r>
              <a:rPr lang="fr-FR" dirty="0"/>
              <a:t>» (4,10)</a:t>
            </a:r>
          </a:p>
          <a:p>
            <a:r>
              <a:rPr lang="fr-FR" dirty="0">
                <a:solidFill>
                  <a:srgbClr val="0070C0"/>
                </a:solidFill>
              </a:rPr>
              <a:t>la montagne : </a:t>
            </a:r>
            <a:r>
              <a:rPr lang="fr-FR" dirty="0"/>
              <a:t>lieu de révélation (enseignement 5,1 ; transfiguration 17,1)</a:t>
            </a:r>
          </a:p>
          <a:p>
            <a:r>
              <a:rPr lang="fr-FR" dirty="0">
                <a:solidFill>
                  <a:srgbClr val="0070C0"/>
                </a:solidFill>
              </a:rPr>
              <a:t>où Jésus leur avait ordonné de se rendre : </a:t>
            </a:r>
            <a:r>
              <a:rPr lang="fr-FR" dirty="0"/>
              <a:t>les onze suivent l’injonction </a:t>
            </a:r>
            <a:br>
              <a:rPr lang="fr-FR" dirty="0"/>
            </a:br>
            <a:r>
              <a:rPr lang="fr-FR" dirty="0"/>
              <a:t>du Ressuscité (28,10). L’obéissance est opposée à la défection.</a:t>
            </a:r>
          </a:p>
        </p:txBody>
      </p:sp>
    </p:spTree>
    <p:extLst>
      <p:ext uri="{BB962C8B-B14F-4D97-AF65-F5344CB8AC3E}">
        <p14:creationId xmlns:p14="http://schemas.microsoft.com/office/powerpoint/2010/main" val="382026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87232-B634-D8C1-20F2-94A6286A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4766" y="468482"/>
            <a:ext cx="4355237" cy="895504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Foi et doute </a:t>
            </a:r>
            <a:r>
              <a:rPr lang="fr-FR" dirty="0">
                <a:solidFill>
                  <a:srgbClr val="C00000"/>
                </a:solidFill>
              </a:rPr>
              <a:t>(</a:t>
            </a:r>
            <a:r>
              <a:rPr lang="fr-FR" sz="3600" dirty="0">
                <a:solidFill>
                  <a:srgbClr val="C00000"/>
                </a:solidFill>
              </a:rPr>
              <a:t>v. 17</a:t>
            </a:r>
            <a:r>
              <a:rPr lang="fr-FR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EC8F42-31BB-15E8-DE38-65941A7C1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1363986"/>
            <a:ext cx="11230253" cy="5120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   Quand ils le virent, ils se prosternèrent, mais certains eurent des doutes.</a:t>
            </a:r>
          </a:p>
          <a:p>
            <a:r>
              <a:rPr lang="fr-FR" dirty="0"/>
              <a:t>Le Ressuscité fait irruption. C’est lui qui prend l’initiative.</a:t>
            </a:r>
          </a:p>
          <a:p>
            <a:r>
              <a:rPr lang="fr-FR" dirty="0"/>
              <a:t>La prosternation des onze exprime foi et adoration. Les femmes ont eu </a:t>
            </a:r>
            <a:br>
              <a:rPr lang="fr-FR" dirty="0"/>
            </a:br>
            <a:r>
              <a:rPr lang="fr-FR" dirty="0"/>
              <a:t>le même geste lorsque le Ressuscité est venu à leur rencontre (28,9).</a:t>
            </a:r>
          </a:p>
          <a:p>
            <a:r>
              <a:rPr lang="fr-FR" dirty="0"/>
              <a:t>Mais leur adoration reste mêlée de doute. Ils n’ont qu’une petite foi : </a:t>
            </a:r>
            <a:br>
              <a:rPr lang="fr-FR" dirty="0"/>
            </a:br>
            <a:r>
              <a:rPr lang="fr-FR" dirty="0"/>
              <a:t>ce sont des "</a:t>
            </a:r>
            <a:r>
              <a:rPr lang="el-GR" dirty="0"/>
              <a:t>ολιγοπιστοι</a:t>
            </a:r>
            <a:r>
              <a:rPr lang="fr-FR" dirty="0"/>
              <a:t>" (6,30; 8,26; 14,33; 16,8; 17,20).</a:t>
            </a:r>
          </a:p>
          <a:p>
            <a:r>
              <a:rPr lang="fr-FR" dirty="0"/>
              <a:t>L’ordre des mots (le doute suit l’adoration) et la suite du texte </a:t>
            </a:r>
            <a:br>
              <a:rPr lang="fr-FR" dirty="0"/>
            </a:br>
            <a:r>
              <a:rPr lang="fr-FR" dirty="0"/>
              <a:t>(qui – contrairement à ce qu’on aurait attendu - ne dit pas que le doute a disparu) soulignent chez les disciples </a:t>
            </a:r>
            <a:r>
              <a:rPr lang="fr-FR" u="sng" dirty="0"/>
              <a:t>la simultanéité de la foi et du doute</a:t>
            </a:r>
            <a:r>
              <a:rPr lang="fr-FR" dirty="0"/>
              <a:t>.</a:t>
            </a:r>
          </a:p>
          <a:p>
            <a:pPr marL="0" indent="0" algn="ctr">
              <a:buNone/>
            </a:pPr>
            <a:r>
              <a:rPr lang="fr-FR" b="1" dirty="0">
                <a:solidFill>
                  <a:srgbClr val="C00000"/>
                </a:solidFill>
              </a:rPr>
              <a:t>C’est à un groupe d’hommes de peu de foi, amputé par la défection </a:t>
            </a:r>
            <a:br>
              <a:rPr lang="fr-FR" b="1" dirty="0">
                <a:solidFill>
                  <a:srgbClr val="C00000"/>
                </a:solidFill>
              </a:rPr>
            </a:br>
            <a:r>
              <a:rPr lang="fr-FR" b="1" dirty="0">
                <a:solidFill>
                  <a:srgbClr val="C00000"/>
                </a:solidFill>
              </a:rPr>
              <a:t>de l’un d’entre eux, que le Ressuscité va s’adresser.</a:t>
            </a:r>
          </a:p>
        </p:txBody>
      </p:sp>
    </p:spTree>
    <p:extLst>
      <p:ext uri="{BB962C8B-B14F-4D97-AF65-F5344CB8AC3E}">
        <p14:creationId xmlns:p14="http://schemas.microsoft.com/office/powerpoint/2010/main" val="424172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BBC9D8-11FD-B507-E4BA-5D960A16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448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	     Jésus s’approche et parle </a:t>
            </a:r>
            <a:r>
              <a:rPr lang="fr-FR" sz="3600" dirty="0">
                <a:solidFill>
                  <a:srgbClr val="C00000"/>
                </a:solidFill>
              </a:rPr>
              <a:t>(v. 18 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A5F96F-048C-9BC0-BAFD-913EB4160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1359862"/>
            <a:ext cx="11727401" cy="4996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	    Jésus s’approcha d’eux et leur adressa ces paroles </a:t>
            </a:r>
          </a:p>
          <a:p>
            <a:r>
              <a:rPr lang="fr-FR" u="sng" dirty="0"/>
              <a:t>Jésus s’approche </a:t>
            </a:r>
            <a:r>
              <a:rPr lang="fr-FR" dirty="0"/>
              <a:t>: après l’arrestation de Jésus, « </a:t>
            </a:r>
            <a:r>
              <a:rPr lang="fr-FR" i="1" dirty="0"/>
              <a:t>les disciples l’abandonnèrent tous et prirent la fuite </a:t>
            </a:r>
            <a:r>
              <a:rPr lang="fr-FR" dirty="0"/>
              <a:t>» (26,56). Ensuite Pierre l’a renié trois fois (26,74). </a:t>
            </a:r>
          </a:p>
          <a:p>
            <a:pPr marL="252000" indent="0">
              <a:buNone/>
            </a:pPr>
            <a:r>
              <a:rPr lang="fr-FR" dirty="0"/>
              <a:t>Sur la montagne de Galilée, c’est la première rencontre depuis la trahison. </a:t>
            </a:r>
            <a:br>
              <a:rPr lang="fr-FR" dirty="0"/>
            </a:br>
            <a:r>
              <a:rPr lang="fr-FR" dirty="0"/>
              <a:t>Jésus, en s’approchant d’eux, comble le fossé et signifie leur pardon. </a:t>
            </a:r>
          </a:p>
          <a:p>
            <a:r>
              <a:rPr lang="fr-FR" u="sng" dirty="0"/>
              <a:t>Jésus leur parle </a:t>
            </a:r>
            <a:r>
              <a:rPr lang="fr-FR" dirty="0"/>
              <a:t>: lors de la Transfiguration la voix venue de la nuée lumineuse avait dit aux disciples « </a:t>
            </a:r>
            <a:r>
              <a:rPr lang="fr-FR" i="1" cap="all" dirty="0"/>
              <a:t>é</a:t>
            </a:r>
            <a:r>
              <a:rPr lang="fr-FR" i="1" dirty="0"/>
              <a:t>coutez-le</a:t>
            </a:r>
            <a:r>
              <a:rPr lang="fr-FR" dirty="0"/>
              <a:t> » (17,5).</a:t>
            </a:r>
          </a:p>
          <a:p>
            <a:pPr marL="25200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fr-FR" dirty="0"/>
              <a:t>Ici, c’est Jésus lui-même qui, dans la gloire de la Résurrection, </a:t>
            </a:r>
            <a:br>
              <a:rPr lang="fr-FR" dirty="0"/>
            </a:br>
            <a:r>
              <a:rPr lang="fr-FR" dirty="0"/>
              <a:t>s’adresse à eux et leur parle avec l’autorité du Seigneur (</a:t>
            </a:r>
            <a:r>
              <a:rPr lang="el-GR" dirty="0"/>
              <a:t>ο</a:t>
            </a:r>
            <a:r>
              <a:rPr lang="fr-FR" dirty="0"/>
              <a:t> </a:t>
            </a:r>
            <a:r>
              <a:rPr lang="el-GR" dirty="0"/>
              <a:t>κυριος</a:t>
            </a:r>
            <a:r>
              <a:rPr lang="fr-FR" dirty="0"/>
              <a:t> 27,10).</a:t>
            </a:r>
          </a:p>
        </p:txBody>
      </p:sp>
    </p:spTree>
    <p:extLst>
      <p:ext uri="{BB962C8B-B14F-4D97-AF65-F5344CB8AC3E}">
        <p14:creationId xmlns:p14="http://schemas.microsoft.com/office/powerpoint/2010/main" val="41455185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1868</Words>
  <Application>Microsoft Office PowerPoint</Application>
  <PresentationFormat>Grand écran</PresentationFormat>
  <Paragraphs>78</Paragraphs>
  <Slides>15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Thème Office</vt:lpstr>
      <vt:lpstr>BGP croire aujourd’hui</vt:lpstr>
      <vt:lpstr>L’évangile de Matthieu _ contexte</vt:lpstr>
      <vt:lpstr>L’évangile de Matthieu - auteur</vt:lpstr>
      <vt:lpstr>Plan de la fin de l’évangile de Matthieu 27,57-28,20</vt:lpstr>
      <vt:lpstr>Piero della Francesca  « La Résurrection »  Museo Civico di Sansepolcro       1463</vt:lpstr>
      <vt:lpstr> La finale de l’évangile de Matthieu  28,16-20</vt:lpstr>
      <vt:lpstr> Défection et obéissance des disciples (v. 16)</vt:lpstr>
      <vt:lpstr>Foi et doute (v. 17)</vt:lpstr>
      <vt:lpstr>      Jésus s’approche et parle (v. 18 a)</vt:lpstr>
      <vt:lpstr>    L’autorité  divine du Fils (v. 18b)</vt:lpstr>
      <vt:lpstr>  Les destinataires de la mission (v. 19a)</vt:lpstr>
      <vt:lpstr> Le contenu de la mission : le baptême (v. 19b)</vt:lpstr>
      <vt:lpstr>Le contenu de la mission : l’enseignement (v. 20a)</vt:lpstr>
      <vt:lpstr>La promesse finale (20,b)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Jean-François Bénard</dc:creator>
  <cp:lastModifiedBy>Christian Boutin</cp:lastModifiedBy>
  <cp:revision>105</cp:revision>
  <dcterms:created xsi:type="dcterms:W3CDTF">2025-10-02T13:49:26Z</dcterms:created>
  <dcterms:modified xsi:type="dcterms:W3CDTF">2026-05-08T17:12:03Z</dcterms:modified>
</cp:coreProperties>
</file>