
<file path=[Content_Types].xml><?xml version="1.0" encoding="utf-8"?>
<Types xmlns="http://schemas.openxmlformats.org/package/2006/content-types">
  <Default Extension="avif" ContentType="image/av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7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481D8-8A38-4307-BEB1-2E3A1BC0D109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04E20-541F-4E29-B697-FA29BBB94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356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4B98A6-D82E-0E4E-E9E7-6C963F5DE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4B47D5-D279-421F-BB0E-3CB1FBD86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12FA5E-62ED-91B0-FD02-E384FED68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889C9D-01F6-0A6E-7D60-4552ECF4D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993661-49AE-6764-3300-79F32D663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49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F6B02F-50AF-DC44-1F99-A25BF9EDC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B3F928-9680-733F-4087-0F191ECC9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FD380A-E668-143B-6173-78CD81C23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2E01A0-27D5-2022-E11F-8CC0EC9BB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82F931-D5AD-0606-89E8-4B28D0DD6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451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E1BF4D7-B709-5AF4-4F5F-0C832A644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2A8BE0-EA38-7F69-B5D2-25D396249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461717-6873-5420-3A99-A931F9CCB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3AA89D-52AD-EF42-6BA6-3AC9CEE1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297D34-CF01-84FB-9033-503ADD59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805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0ABB9-7D09-B236-8A53-0B969E865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4C82EB-00BF-4EAB-EE0B-413B5A783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8BD661-23DD-83E7-7205-BAFAD013F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81D6F4-B2A9-FA78-20D5-6F25FEB83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F70DC2-2A5C-F978-50B1-66F8CED0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21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EEA572-5342-3BEC-E6CF-BBA5E3183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97B8D6-EE69-2A39-71A2-AE1A81F03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10C774-978B-1043-E2D8-60E29DD8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708D9D-14D0-923D-981B-4AB28BBCC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E92E71-9026-9AC9-8A34-C939180EB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859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B25191-B1DD-495F-116D-A61E46DCE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0DABC4-941C-5C98-00E0-315BC2337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E1DA3B-9CDC-5378-24D6-C31F6D598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7011B8-C5F8-71F5-47BF-D262A7F9B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2A0667-8279-049D-A407-33A746796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B889AC-BE04-8022-C735-F41E95661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31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C5744D-D65F-E989-D17D-D5DB67EE7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B6BD24-72E9-77F7-8B49-C6B68CBF2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2A560EF-ADF6-2F15-0816-DFB32A818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01DF2B-FDA0-1B2C-F47D-25292F0F9A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0361C9C-FEAF-65F1-A7C6-7A067D3F3E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74CBB59-F498-3511-C4CE-1D87E9A91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D5F688E-3D6C-FD1F-F373-208C2AFB9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AB707D8-0088-4882-D279-36D1B0850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834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4C1C30-E6EB-7DC1-AC25-9B59FAD1A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04FF69-F25D-5CE3-3955-1DB971364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4E7FA0-6102-79E7-E248-2411CED5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8BD635-6FA6-4556-145F-91A19C53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94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CA8AA7E-2677-D0B5-21D2-8C0E4741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24B77A-0CCE-717E-FBF8-F40A90CA9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CA872C-74AA-CB46-C0DC-68A118895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1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326404-54CB-5F62-391F-71DE32F00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F0BDC3-6125-C4FB-C5C2-701918B32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729379-C51D-C411-129D-1A1ADC688B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FC268E-908A-B6AF-05DC-43DF5B161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F0EE9F-39EF-D000-7F18-E1FCD13F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B4E165-F6EE-F428-D841-01DA8B626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719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DD5986-25F3-A388-A516-1132BDBB1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07662DC-51BE-E37B-7FFB-9C40354FD8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8D9964-669B-E0F7-58FE-EAE210A1D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FD0A3C-817D-B6B6-E3BC-6E34A3E0B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4BC3FD-709A-994E-A2B1-7460EF78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08E46E-7B11-09BC-D5FE-C70CAAB4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393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FF04527-4EB2-C219-B9D4-0E06EC34A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97A81E-5EA4-C999-DE29-2168D4F65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BDF49A-2CDD-166E-03FB-B9DBB62F9F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CAC15-8902-4AF1-AA53-403FAA1C7C58}" type="datetimeFigureOut">
              <a:rPr lang="fr-FR" smtClean="0"/>
              <a:t>16/01/2026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DBF053-726B-08E2-719A-5AB8D4B3D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72DC08-4F17-AFA7-7F0D-4B6C42B0D7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913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av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500D4-70F1-2F12-0586-F94D43FF13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BGP</a:t>
            </a:r>
            <a:br>
              <a:rPr lang="fr-FR" dirty="0"/>
            </a:br>
            <a:r>
              <a:rPr lang="fr-FR" dirty="0"/>
              <a:t>croire aujourd’hui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B2FAE84-4E04-6F8F-8FC9-AB6F69BF4F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1146" y="4083113"/>
            <a:ext cx="8936854" cy="703631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rgbClr val="FF0000"/>
                </a:solidFill>
              </a:rPr>
              <a:t>Présentation de </a:t>
            </a:r>
            <a:r>
              <a:rPr lang="fr-FR" sz="3600" dirty="0" err="1">
                <a:solidFill>
                  <a:srgbClr val="FF0000"/>
                </a:solidFill>
              </a:rPr>
              <a:t>Jn</a:t>
            </a:r>
            <a:r>
              <a:rPr lang="fr-FR" sz="3600" dirty="0">
                <a:solidFill>
                  <a:srgbClr val="FF0000"/>
                </a:solidFill>
              </a:rPr>
              <a:t> 2,1-12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827060E-84F3-472F-11C8-0B09624F26AC}"/>
              </a:ext>
            </a:extLst>
          </p:cNvPr>
          <p:cNvSpPr txBox="1"/>
          <p:nvPr/>
        </p:nvSpPr>
        <p:spPr>
          <a:xfrm>
            <a:off x="7892249" y="5241125"/>
            <a:ext cx="1997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14 janvier 2026</a:t>
            </a:r>
          </a:p>
        </p:txBody>
      </p:sp>
    </p:spTree>
    <p:extLst>
      <p:ext uri="{BB962C8B-B14F-4D97-AF65-F5344CB8AC3E}">
        <p14:creationId xmlns:p14="http://schemas.microsoft.com/office/powerpoint/2010/main" val="3057704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B3ECD0-3C1A-BEA4-7065-42CF19E3D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2338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               Les serviteurs </a:t>
            </a:r>
            <a:r>
              <a:rPr lang="fr-FR" dirty="0">
                <a:solidFill>
                  <a:srgbClr val="C00000"/>
                </a:solidFill>
              </a:rPr>
              <a:t>– </a:t>
            </a:r>
            <a:r>
              <a:rPr lang="el-GR" dirty="0">
                <a:solidFill>
                  <a:srgbClr val="C00000"/>
                </a:solidFill>
              </a:rPr>
              <a:t>οι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el-GR" dirty="0">
                <a:solidFill>
                  <a:srgbClr val="C00000"/>
                </a:solidFill>
              </a:rPr>
              <a:t>διακονοι</a:t>
            </a:r>
            <a:r>
              <a:rPr lang="fr-FR" dirty="0">
                <a:solidFill>
                  <a:srgbClr val="C00000"/>
                </a:solidFill>
              </a:rPr>
              <a:t>  </a:t>
            </a:r>
            <a:r>
              <a:rPr lang="fr-FR" sz="3100" dirty="0">
                <a:solidFill>
                  <a:srgbClr val="C00000"/>
                </a:solidFill>
              </a:rPr>
              <a:t>(</a:t>
            </a:r>
            <a:r>
              <a:rPr lang="fr-FR" sz="3600" dirty="0" err="1">
                <a:solidFill>
                  <a:srgbClr val="C00000"/>
                </a:solidFill>
              </a:rPr>
              <a:t>Jn</a:t>
            </a:r>
            <a:r>
              <a:rPr lang="fr-FR" sz="3100" dirty="0">
                <a:solidFill>
                  <a:srgbClr val="C00000"/>
                </a:solidFill>
              </a:rPr>
              <a:t> 2,7-8)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CDE51B-62D0-6CC2-F89D-9960CACAB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823"/>
            <a:ext cx="10910656" cy="4913791"/>
          </a:xfrm>
        </p:spPr>
        <p:txBody>
          <a:bodyPr>
            <a:normAutofit/>
          </a:bodyPr>
          <a:lstStyle/>
          <a:p>
            <a:pPr marL="1080000" indent="0">
              <a:buNone/>
            </a:pPr>
            <a:r>
              <a:rPr lang="fr-FR" dirty="0">
                <a:solidFill>
                  <a:schemeClr val="accent1"/>
                </a:solidFill>
              </a:rPr>
              <a:t>« </a:t>
            </a:r>
            <a:r>
              <a:rPr lang="fr-FR" b="1" dirty="0">
                <a:solidFill>
                  <a:schemeClr val="accent1"/>
                </a:solidFill>
              </a:rPr>
              <a:t>Jésus leur dit : "Remplissez d’eau les jarres !".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		Ils les remplirent jusqu’au bord.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Il leur dit :"Puisez maintenant et portez-en au maître du repas".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		Ils lui en portèrent </a:t>
            </a:r>
            <a:r>
              <a:rPr lang="fr-FR" dirty="0">
                <a:solidFill>
                  <a:schemeClr val="accent1"/>
                </a:solidFill>
              </a:rPr>
              <a:t>». </a:t>
            </a:r>
            <a:endParaRPr lang="fr-FR" dirty="0"/>
          </a:p>
          <a:p>
            <a:r>
              <a:rPr lang="fr-FR" dirty="0"/>
              <a:t>Les serviteurs sont là pour obéir au maître du repas ; </a:t>
            </a:r>
            <a:br>
              <a:rPr lang="fr-FR" dirty="0"/>
            </a:br>
            <a:r>
              <a:rPr lang="fr-FR" dirty="0"/>
              <a:t>pourtant </a:t>
            </a:r>
            <a:r>
              <a:rPr lang="fr-FR" u="sng" dirty="0"/>
              <a:t>ils font ce que dit Jésus</a:t>
            </a:r>
            <a:r>
              <a:rPr lang="fr-FR" dirty="0"/>
              <a:t>. Ils servent le dessein de Dieu. </a:t>
            </a:r>
          </a:p>
          <a:p>
            <a:r>
              <a:rPr lang="fr-FR" dirty="0"/>
              <a:t>Des références scripturaires viennent à l’esprit. </a:t>
            </a:r>
            <a:br>
              <a:rPr lang="fr-FR" dirty="0"/>
            </a:br>
            <a:r>
              <a:rPr lang="fr-FR" dirty="0"/>
              <a:t>Ainsi, lors du repas conclusif de l’Alliance du Sinaï :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Tout ce que le Seigneur a dit, nous le ferons </a:t>
            </a:r>
            <a:r>
              <a:rPr lang="fr-FR" dirty="0"/>
              <a:t>» (Ex 19,8 ; 24,3)</a:t>
            </a:r>
          </a:p>
          <a:p>
            <a:r>
              <a:rPr lang="fr-FR" dirty="0"/>
              <a:t>Jésus a voulu associer les serviteurs (le peuple croyant ?) </a:t>
            </a:r>
            <a:br>
              <a:rPr lang="fr-FR" dirty="0"/>
            </a:br>
            <a:r>
              <a:rPr lang="fr-FR" dirty="0"/>
              <a:t>dans le signe de Cana ; leur action est nécessaire à sa réalisation.</a:t>
            </a:r>
          </a:p>
        </p:txBody>
      </p:sp>
    </p:spTree>
    <p:extLst>
      <p:ext uri="{BB962C8B-B14F-4D97-AF65-F5344CB8AC3E}">
        <p14:creationId xmlns:p14="http://schemas.microsoft.com/office/powerpoint/2010/main" val="460990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50732-4227-3400-6D3F-24B1CBDB5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6C6636-137B-E47C-745F-EAB5BD708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522" y="365126"/>
            <a:ext cx="10413507" cy="762338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             Le maître du repas – </a:t>
            </a:r>
            <a:r>
              <a:rPr lang="el-GR" sz="3600" dirty="0">
                <a:solidFill>
                  <a:srgbClr val="C00000"/>
                </a:solidFill>
              </a:rPr>
              <a:t>ο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el-GR" sz="3600" dirty="0">
                <a:solidFill>
                  <a:srgbClr val="C00000"/>
                </a:solidFill>
              </a:rPr>
              <a:t>αρχιτρικλινος</a:t>
            </a:r>
            <a:r>
              <a:rPr lang="fr-FR" sz="3600" dirty="0">
                <a:solidFill>
                  <a:srgbClr val="C00000"/>
                </a:solidFill>
              </a:rPr>
              <a:t> </a:t>
            </a:r>
            <a:r>
              <a:rPr lang="fr-FR" sz="3100" dirty="0">
                <a:solidFill>
                  <a:srgbClr val="C00000"/>
                </a:solidFill>
              </a:rPr>
              <a:t>(</a:t>
            </a:r>
            <a:r>
              <a:rPr lang="fr-FR" sz="3100" dirty="0" err="1">
                <a:solidFill>
                  <a:srgbClr val="C00000"/>
                </a:solidFill>
              </a:rPr>
              <a:t>Jn</a:t>
            </a:r>
            <a:r>
              <a:rPr lang="fr-FR" sz="3100" dirty="0">
                <a:solidFill>
                  <a:srgbClr val="C00000"/>
                </a:solidFill>
              </a:rPr>
              <a:t> 2,9)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7903B1-6B9E-8C24-A6DA-DA34E5B7C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682" y="1282823"/>
            <a:ext cx="11434438" cy="4913791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FR" dirty="0">
                <a:solidFill>
                  <a:schemeClr val="accent1"/>
                </a:solidFill>
              </a:rPr>
              <a:t>« </a:t>
            </a:r>
            <a:r>
              <a:rPr lang="fr-FR" b="1" dirty="0">
                <a:solidFill>
                  <a:schemeClr val="accent1"/>
                </a:solidFill>
              </a:rPr>
              <a:t>Et celui-ci goûta l’eau changée en vin. Il ne savait pas d’où venait ce vin,   mais ceux qui servaient le savaient bien, eux qui avaient puisé l’eau. </a:t>
            </a:r>
            <a:r>
              <a:rPr lang="fr-FR" dirty="0">
                <a:solidFill>
                  <a:schemeClr val="accent1"/>
                </a:solidFill>
              </a:rPr>
              <a:t>»</a:t>
            </a:r>
          </a:p>
          <a:p>
            <a:pPr marL="0" indent="0">
              <a:spcBef>
                <a:spcPts val="0"/>
              </a:spcBef>
              <a:buNone/>
            </a:pPr>
            <a:endParaRPr lang="fr-FR" dirty="0">
              <a:solidFill>
                <a:schemeClr val="accent1"/>
              </a:solidFill>
            </a:endParaRPr>
          </a:p>
          <a:p>
            <a:pPr marL="1188000" indent="0">
              <a:spcBef>
                <a:spcPts val="0"/>
              </a:spcBef>
              <a:buNone/>
            </a:pPr>
            <a:r>
              <a:rPr lang="fr-FR" dirty="0"/>
              <a:t>Si les serviteurs ont puisé l’eau, le maître du repas goûte </a:t>
            </a:r>
            <a:br>
              <a:rPr lang="fr-FR" dirty="0"/>
            </a:br>
            <a:r>
              <a:rPr lang="fr-FR" dirty="0"/>
              <a:t>                         « </a:t>
            </a:r>
            <a:r>
              <a:rPr lang="fr-FR" b="1" dirty="0">
                <a:solidFill>
                  <a:schemeClr val="accent1"/>
                </a:solidFill>
              </a:rPr>
              <a:t>l’eau, vin devenue </a:t>
            </a:r>
            <a:r>
              <a:rPr lang="fr-FR" dirty="0"/>
              <a:t>». </a:t>
            </a:r>
            <a:br>
              <a:rPr lang="fr-FR" dirty="0"/>
            </a:br>
            <a:r>
              <a:rPr lang="fr-FR" dirty="0"/>
              <a:t>Il constate, mais – à l’inverse des serviteurs – il ne sait pas. </a:t>
            </a:r>
            <a:br>
              <a:rPr lang="fr-FR" dirty="0"/>
            </a:br>
            <a:r>
              <a:rPr lang="fr-FR" dirty="0"/>
              <a:t>Le miracle lui demeure caché et il ignore Jésus.</a:t>
            </a:r>
          </a:p>
          <a:p>
            <a:pPr marL="0" indent="0">
              <a:spcBef>
                <a:spcPts val="0"/>
              </a:spcBef>
              <a:buNone/>
            </a:pPr>
            <a:endParaRPr lang="fr-FR" dirty="0"/>
          </a:p>
          <a:p>
            <a:pPr marL="0" indent="0">
              <a:spcBef>
                <a:spcPts val="0"/>
              </a:spcBef>
              <a:buNone/>
            </a:pPr>
            <a:r>
              <a:rPr lang="fr-FR" dirty="0"/>
              <a:t>Le maître du repas appartient au monde. On pense au prologue de </a:t>
            </a:r>
            <a:r>
              <a:rPr lang="fr-FR" dirty="0" err="1"/>
              <a:t>Jn</a:t>
            </a:r>
            <a:r>
              <a:rPr lang="fr-FR" dirty="0"/>
              <a:t> : 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fr-FR" dirty="0"/>
              <a:t>« </a:t>
            </a:r>
            <a:r>
              <a:rPr lang="fr-FR" b="1" dirty="0">
                <a:solidFill>
                  <a:schemeClr val="accent1"/>
                </a:solidFill>
              </a:rPr>
              <a:t>Il (le Verbe) était dans le monde,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et le monde fut par lui,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et le monde ne l’a pas reconnu</a:t>
            </a:r>
            <a:r>
              <a:rPr lang="fr-FR" b="1" dirty="0"/>
              <a:t>. </a:t>
            </a:r>
            <a:r>
              <a:rPr lang="fr-FR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78807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CB31A-5DAD-2098-8731-FAC75555C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8418AC-FBBC-FB95-1F6D-A83770C0F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522" y="365126"/>
            <a:ext cx="10413507" cy="762338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             Les disciples – </a:t>
            </a:r>
            <a:r>
              <a:rPr lang="el-GR" sz="3600" dirty="0">
                <a:solidFill>
                  <a:srgbClr val="C00000"/>
                </a:solidFill>
              </a:rPr>
              <a:t>οι</a:t>
            </a:r>
            <a:r>
              <a:rPr lang="fr-FR" sz="3600" dirty="0">
                <a:solidFill>
                  <a:srgbClr val="C00000"/>
                </a:solidFill>
              </a:rPr>
              <a:t> </a:t>
            </a:r>
            <a:r>
              <a:rPr lang="el-GR" sz="3600" dirty="0">
                <a:solidFill>
                  <a:srgbClr val="C00000"/>
                </a:solidFill>
              </a:rPr>
              <a:t>μαθηται</a:t>
            </a:r>
            <a:r>
              <a:rPr lang="fr-FR" sz="3600" dirty="0">
                <a:solidFill>
                  <a:srgbClr val="C00000"/>
                </a:solidFill>
              </a:rPr>
              <a:t> </a:t>
            </a:r>
            <a:r>
              <a:rPr lang="el-GR" sz="3600" dirty="0">
                <a:solidFill>
                  <a:srgbClr val="C00000"/>
                </a:solidFill>
              </a:rPr>
              <a:t>αυτου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sz="3100" dirty="0">
                <a:solidFill>
                  <a:srgbClr val="C00000"/>
                </a:solidFill>
              </a:rPr>
              <a:t>(</a:t>
            </a:r>
            <a:r>
              <a:rPr lang="fr-FR" sz="3100" dirty="0" err="1">
                <a:solidFill>
                  <a:srgbClr val="C00000"/>
                </a:solidFill>
              </a:rPr>
              <a:t>Jn</a:t>
            </a:r>
            <a:r>
              <a:rPr lang="fr-FR" sz="3100" dirty="0">
                <a:solidFill>
                  <a:srgbClr val="C00000"/>
                </a:solidFill>
              </a:rPr>
              <a:t> 2,11)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22285E-CDA9-A531-E9DE-7177D6E35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95" y="1127464"/>
            <a:ext cx="11478827" cy="4913791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FR" dirty="0">
                <a:solidFill>
                  <a:schemeClr val="accent1"/>
                </a:solidFill>
              </a:rPr>
              <a:t>	« </a:t>
            </a:r>
            <a:r>
              <a:rPr lang="fr-FR" b="1" dirty="0">
                <a:solidFill>
                  <a:schemeClr val="accent1"/>
                </a:solidFill>
              </a:rPr>
              <a:t>Il </a:t>
            </a:r>
            <a:r>
              <a:rPr lang="fr-FR" dirty="0">
                <a:solidFill>
                  <a:schemeClr val="accent1"/>
                </a:solidFill>
              </a:rPr>
              <a:t>(Jésus</a:t>
            </a:r>
            <a:r>
              <a:rPr lang="fr-FR" b="1" dirty="0">
                <a:solidFill>
                  <a:schemeClr val="accent1"/>
                </a:solidFill>
              </a:rPr>
              <a:t>) manifesta sa </a:t>
            </a:r>
            <a:r>
              <a:rPr lang="fr-FR" b="1" dirty="0">
                <a:solidFill>
                  <a:schemeClr val="accent1"/>
                </a:solidFill>
                <a:highlight>
                  <a:srgbClr val="FFFF00"/>
                </a:highlight>
              </a:rPr>
              <a:t>gloire</a:t>
            </a:r>
            <a:r>
              <a:rPr lang="fr-FR" b="1" dirty="0">
                <a:solidFill>
                  <a:schemeClr val="accent1"/>
                </a:solidFill>
              </a:rPr>
              <a:t>, et ses disciples crurent en lui. </a:t>
            </a:r>
            <a:r>
              <a:rPr lang="fr-FR" dirty="0">
                <a:solidFill>
                  <a:schemeClr val="accent1"/>
                </a:solidFill>
              </a:rPr>
              <a:t>»</a:t>
            </a:r>
            <a:br>
              <a:rPr lang="fr-FR" dirty="0">
                <a:solidFill>
                  <a:schemeClr val="accent1"/>
                </a:solidFill>
              </a:rPr>
            </a:br>
            <a:endParaRPr lang="fr-FR" dirty="0">
              <a:solidFill>
                <a:schemeClr val="accent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dirty="0"/>
              <a:t>A l’inverse du maître du repas, les disciples perçoivent la gloire du Fils </a:t>
            </a:r>
            <a:br>
              <a:rPr lang="fr-FR" dirty="0"/>
            </a:br>
            <a:r>
              <a:rPr lang="fr-FR" dirty="0"/>
              <a:t>(c’est-à-dire la présence de Dieu en lui). Cette révélation les conduit à la foi.</a:t>
            </a:r>
            <a:br>
              <a:rPr lang="fr-FR" dirty="0"/>
            </a:b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On songe encore au prologue : </a:t>
            </a:r>
          </a:p>
          <a:p>
            <a:pPr marL="720000" indent="0">
              <a:spcBef>
                <a:spcPts val="0"/>
              </a:spcBef>
              <a:buNone/>
            </a:pPr>
            <a:r>
              <a:rPr lang="fr-FR" dirty="0"/>
              <a:t>« </a:t>
            </a:r>
            <a:r>
              <a:rPr lang="fr-FR" b="1" dirty="0">
                <a:solidFill>
                  <a:schemeClr val="accent1"/>
                </a:solidFill>
              </a:rPr>
              <a:t>Et le Verbe s’est fait chair,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il a habité parmi nous,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et nous avons vu sa </a:t>
            </a:r>
            <a:r>
              <a:rPr lang="fr-FR" b="1" dirty="0">
                <a:solidFill>
                  <a:schemeClr val="accent1"/>
                </a:solidFill>
                <a:highlight>
                  <a:srgbClr val="FFFF00"/>
                </a:highlight>
              </a:rPr>
              <a:t>gloire</a:t>
            </a:r>
            <a:r>
              <a:rPr lang="fr-FR" b="1" dirty="0">
                <a:solidFill>
                  <a:schemeClr val="accent1"/>
                </a:solidFill>
              </a:rPr>
              <a:t>, la </a:t>
            </a:r>
            <a:r>
              <a:rPr lang="fr-FR" b="1" dirty="0">
                <a:solidFill>
                  <a:schemeClr val="accent1"/>
                </a:solidFill>
                <a:highlight>
                  <a:srgbClr val="FFFF00"/>
                </a:highlight>
              </a:rPr>
              <a:t>gloire</a:t>
            </a:r>
            <a:r>
              <a:rPr lang="fr-FR" b="1" dirty="0">
                <a:solidFill>
                  <a:schemeClr val="accent1"/>
                </a:solidFill>
              </a:rPr>
              <a:t> qu’il tient de son Père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comme Fils unique, plein de grâce et de vérité</a:t>
            </a:r>
            <a:r>
              <a:rPr lang="fr-FR" dirty="0">
                <a:solidFill>
                  <a:schemeClr val="accent1"/>
                </a:solidFill>
              </a:rPr>
              <a:t>. </a:t>
            </a:r>
            <a:r>
              <a:rPr lang="fr-FR" dirty="0"/>
              <a:t>»</a:t>
            </a:r>
            <a:br>
              <a:rPr lang="fr-FR" dirty="0"/>
            </a:br>
            <a:endParaRPr lang="fr-FR" dirty="0"/>
          </a:p>
          <a:p>
            <a:pPr marL="0" indent="0">
              <a:spcBef>
                <a:spcPts val="0"/>
              </a:spcBef>
              <a:buNone/>
            </a:pPr>
            <a:endParaRPr lang="fr-FR" dirty="0"/>
          </a:p>
          <a:p>
            <a:pPr marL="0" indent="0">
              <a:spcBef>
                <a:spcPts val="0"/>
              </a:spcBef>
              <a:buNone/>
            </a:pPr>
            <a:r>
              <a:rPr lang="fr-FR" dirty="0"/>
              <a:t>Ainsi, cet évangile nous propose trois figures de foi : </a:t>
            </a:r>
            <a:r>
              <a:rPr lang="fr-FR" u="sng" dirty="0"/>
              <a:t>la foi confiante </a:t>
            </a:r>
            <a:r>
              <a:rPr lang="fr-FR" dirty="0"/>
              <a:t>(la mère </a:t>
            </a:r>
            <a:br>
              <a:rPr lang="fr-FR" dirty="0"/>
            </a:br>
            <a:r>
              <a:rPr lang="fr-FR" dirty="0"/>
              <a:t>de Jésus), </a:t>
            </a:r>
            <a:r>
              <a:rPr lang="fr-FR" u="sng" dirty="0"/>
              <a:t>la foi active </a:t>
            </a:r>
            <a:r>
              <a:rPr lang="fr-FR" dirty="0"/>
              <a:t>(les serviteurs) et </a:t>
            </a:r>
            <a:r>
              <a:rPr lang="fr-FR" u="sng" dirty="0"/>
              <a:t>la foi ecclésiale </a:t>
            </a:r>
            <a:r>
              <a:rPr lang="fr-FR" dirty="0"/>
              <a:t>(les disciples)</a:t>
            </a:r>
            <a:br>
              <a:rPr lang="fr-FR" dirty="0"/>
            </a:br>
            <a:r>
              <a:rPr lang="fr-FR" dirty="0"/>
              <a:t>ainsi qu’une figure du monde qui ne connaît pas le Christ (le maître du repas).</a:t>
            </a:r>
            <a:br>
              <a:rPr lang="fr-FR" dirty="0"/>
            </a:br>
            <a:br>
              <a:rPr lang="fr-FR" dirty="0"/>
            </a:br>
            <a:r>
              <a:rPr lang="fr-FR" dirty="0"/>
              <a:t>Reste une interrogation : que dire des mariés ?</a:t>
            </a:r>
          </a:p>
          <a:p>
            <a:pPr marL="0" indent="0">
              <a:spcBef>
                <a:spcPts val="0"/>
              </a:spcBef>
              <a:buNone/>
            </a:pP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57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F0CF7-BE39-00C0-F25F-F22F5F0E7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4C8D5E-C2CE-F4D0-4F55-931E6CCEA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246" y="364554"/>
            <a:ext cx="10413507" cy="762338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			L’époux – </a:t>
            </a:r>
            <a:r>
              <a:rPr lang="el-GR" sz="3600" b="1" dirty="0">
                <a:solidFill>
                  <a:srgbClr val="C00000"/>
                </a:solidFill>
              </a:rPr>
              <a:t>ο</a:t>
            </a:r>
            <a:r>
              <a:rPr lang="fr-FR" sz="3600" b="1" dirty="0">
                <a:solidFill>
                  <a:srgbClr val="C00000"/>
                </a:solidFill>
              </a:rPr>
              <a:t> </a:t>
            </a:r>
            <a:r>
              <a:rPr lang="el-GR" sz="3600" b="1" dirty="0">
                <a:solidFill>
                  <a:srgbClr val="C00000"/>
                </a:solidFill>
              </a:rPr>
              <a:t>νυμφιος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85A22A-8B50-2554-6E9A-0BC1FC263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293" y="1313896"/>
            <a:ext cx="11345662" cy="4798381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FR" sz="2600" dirty="0">
                <a:solidFill>
                  <a:schemeClr val="accent1"/>
                </a:solidFill>
              </a:rPr>
              <a:t>«</a:t>
            </a:r>
            <a:r>
              <a:rPr lang="fr-FR" sz="2600" b="1" dirty="0">
                <a:solidFill>
                  <a:schemeClr val="accent1"/>
                </a:solidFill>
              </a:rPr>
              <a:t>Tout le monde sert le bon vin en premier et, lorsque les gens ont bien bu, </a:t>
            </a:r>
            <a:br>
              <a:rPr lang="fr-FR" sz="2600" b="1" dirty="0">
                <a:solidFill>
                  <a:schemeClr val="accent1"/>
                </a:solidFill>
              </a:rPr>
            </a:br>
            <a:r>
              <a:rPr lang="fr-FR" sz="2600" b="1" dirty="0">
                <a:solidFill>
                  <a:schemeClr val="accent1"/>
                </a:solidFill>
              </a:rPr>
              <a:t>on apporte le moins bon. Mais toi, tu as gardé le bon vin jusqu’à maintenant. </a:t>
            </a:r>
            <a:r>
              <a:rPr lang="fr-FR" sz="2600" dirty="0">
                <a:solidFill>
                  <a:schemeClr val="accent1"/>
                </a:solidFill>
              </a:rPr>
              <a:t>»</a:t>
            </a:r>
            <a:br>
              <a:rPr lang="fr-FR" sz="2600" dirty="0">
                <a:solidFill>
                  <a:schemeClr val="accent1"/>
                </a:solidFill>
              </a:rPr>
            </a:br>
            <a:endParaRPr lang="fr-FR" sz="2600" dirty="0">
              <a:solidFill>
                <a:schemeClr val="accent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600" dirty="0"/>
              <a:t>Sur la base de </a:t>
            </a:r>
            <a:r>
              <a:rPr lang="fr-FR" sz="2600" dirty="0" err="1"/>
              <a:t>Jn</a:t>
            </a:r>
            <a:r>
              <a:rPr lang="fr-FR" sz="2600" dirty="0"/>
              <a:t> 3,29 </a:t>
            </a:r>
            <a:r>
              <a:rPr lang="fr-FR" sz="2600" b="1" dirty="0"/>
              <a:t>(« </a:t>
            </a:r>
            <a:r>
              <a:rPr lang="fr-FR" sz="2600" dirty="0">
                <a:solidFill>
                  <a:schemeClr val="accent1"/>
                </a:solidFill>
              </a:rPr>
              <a:t>Celui qui a l’épouse est l’époux </a:t>
            </a:r>
            <a:r>
              <a:rPr lang="fr-FR" sz="2600" dirty="0"/>
              <a:t>»), il est fréquent d’identifier l’époux avec Jésus. Mais ici cette symbolisation est douteuse :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600" dirty="0"/>
              <a:t>Jésus est un invité à la noce, alors que le marié en est l’initiateur.</a:t>
            </a:r>
          </a:p>
          <a:p>
            <a:pPr marL="0" indent="0">
              <a:spcBef>
                <a:spcPts val="0"/>
              </a:spcBef>
              <a:buNone/>
            </a:pPr>
            <a:endParaRPr lang="fr-FR" sz="2600" dirty="0"/>
          </a:p>
          <a:p>
            <a:pPr marL="0" indent="0">
              <a:spcBef>
                <a:spcPts val="0"/>
              </a:spcBef>
              <a:buNone/>
            </a:pPr>
            <a:r>
              <a:rPr lang="fr-FR" sz="2600" dirty="0"/>
              <a:t>Dans l’AT (Osée 1-3, Jr 2, </a:t>
            </a:r>
            <a:r>
              <a:rPr lang="fr-FR" sz="2600" dirty="0" err="1"/>
              <a:t>Ez</a:t>
            </a:r>
            <a:r>
              <a:rPr lang="fr-FR" sz="2600" dirty="0"/>
              <a:t> 16, Is 54 …), c’est Dieu qui est l’époux. </a:t>
            </a:r>
            <a:br>
              <a:rPr lang="fr-FR" sz="2600" dirty="0"/>
            </a:br>
            <a:r>
              <a:rPr lang="fr-FR" sz="2600" dirty="0"/>
              <a:t>Si on lit le texte en ce sens, l’exclamation du maître du repas n’est plus </a:t>
            </a:r>
            <a:br>
              <a:rPr lang="fr-FR" sz="2600" dirty="0"/>
            </a:br>
            <a:r>
              <a:rPr lang="fr-FR" sz="2600" dirty="0"/>
              <a:t>une remarque triviale . </a:t>
            </a:r>
            <a:br>
              <a:rPr lang="fr-FR" sz="2600" dirty="0"/>
            </a:br>
            <a:r>
              <a:rPr lang="fr-FR" sz="2600" dirty="0"/>
              <a:t>Elle dit que, par l’incarnation du Verbe, Dieu a mis un terme à la longue attente d’Israël et exaucé le désir profond de l’humanité : la Vie éternelle (</a:t>
            </a:r>
            <a:r>
              <a:rPr lang="fr-FR" sz="2600" dirty="0" err="1"/>
              <a:t>Jn</a:t>
            </a:r>
            <a:r>
              <a:rPr lang="fr-FR" sz="2600" dirty="0"/>
              <a:t> 3,36).</a:t>
            </a:r>
          </a:p>
          <a:p>
            <a:pPr marL="0" indent="0">
              <a:spcBef>
                <a:spcPts val="0"/>
              </a:spcBef>
              <a:buNone/>
            </a:pPr>
            <a:endParaRPr lang="fr-FR" dirty="0"/>
          </a:p>
          <a:p>
            <a:pPr marL="0" indent="0">
              <a:spcBef>
                <a:spcPts val="0"/>
              </a:spcBef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3857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B512C-1BFD-BAC4-AF70-4570E2C62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11F42A-032E-32A7-3D55-B8870B5D6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8117" y="364554"/>
            <a:ext cx="3515557" cy="762338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	L’épouse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B2E3CC-0D1A-98A6-D41D-43D8F2AE6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291" y="1260629"/>
            <a:ext cx="11363417" cy="502476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fr-FR" sz="2600" dirty="0"/>
              <a:t>Ordinairement, la mariée est le personnage principal d’une noce. </a:t>
            </a:r>
            <a:br>
              <a:rPr lang="fr-FR" sz="2600" dirty="0"/>
            </a:br>
            <a:r>
              <a:rPr lang="fr-FR" sz="2600" dirty="0"/>
              <a:t>Le texte, pourtant, ne dit rien d’elle.</a:t>
            </a:r>
            <a:br>
              <a:rPr lang="fr-FR" sz="2600" dirty="0"/>
            </a:br>
            <a:endParaRPr lang="fr-FR" sz="2600" dirty="0"/>
          </a:p>
          <a:p>
            <a:pPr marL="0" indent="0" algn="ctr">
              <a:spcBef>
                <a:spcPts val="0"/>
              </a:spcBef>
              <a:buNone/>
            </a:pPr>
            <a:r>
              <a:rPr lang="fr-FR" sz="2600" dirty="0"/>
              <a:t>Si l’on rapproche l’époux de Jésus, comme le font beaucoup de commentaires modernes, </a:t>
            </a:r>
            <a:br>
              <a:rPr lang="fr-FR" sz="2600" dirty="0"/>
            </a:br>
            <a:r>
              <a:rPr lang="fr-FR" sz="2600" dirty="0"/>
              <a:t>l’épouse serait une figure de l’Eglise.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fr-FR" sz="2600" dirty="0"/>
              <a:t>Mais si on rapproche l’époux du Père, </a:t>
            </a:r>
            <a:br>
              <a:rPr lang="fr-FR" sz="2600" dirty="0"/>
            </a:br>
            <a:r>
              <a:rPr lang="fr-FR" sz="2600" dirty="0"/>
              <a:t>l’épouse apparaît plutôt comme une figure du Peuple de Dieu,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fr-FR" sz="2600" dirty="0"/>
              <a:t>l’humanité, aimée par Lui et sauvée par son </a:t>
            </a:r>
            <a:r>
              <a:rPr lang="fr-FR" sz="2600"/>
              <a:t>Christ.</a:t>
            </a:r>
            <a:br>
              <a:rPr lang="fr-FR" sz="2600"/>
            </a:br>
            <a:endParaRPr lang="fr-FR" sz="2600" dirty="0"/>
          </a:p>
          <a:p>
            <a:pPr marL="0" indent="0" algn="ctr">
              <a:spcBef>
                <a:spcPts val="0"/>
              </a:spcBef>
              <a:buNone/>
            </a:pPr>
            <a:endParaRPr lang="fr-FR" sz="2600" dirty="0"/>
          </a:p>
          <a:p>
            <a:pPr marL="0" indent="0" algn="ctr">
              <a:spcBef>
                <a:spcPts val="0"/>
              </a:spcBef>
              <a:buNone/>
            </a:pPr>
            <a:r>
              <a:rPr lang="fr-FR" sz="2600" dirty="0"/>
              <a:t>Peut-être les lacunes du texte invitent-elles le lecteur de l’Evangile à s’interroger :</a:t>
            </a:r>
            <a:br>
              <a:rPr lang="fr-FR" sz="2600" dirty="0"/>
            </a:br>
            <a:r>
              <a:rPr lang="fr-FR" sz="2600" b="1" dirty="0"/>
              <a:t>où est ma place ?</a:t>
            </a:r>
            <a:br>
              <a:rPr lang="fr-FR" sz="2600" dirty="0"/>
            </a:br>
            <a:endParaRPr lang="fr-FR" sz="2600" dirty="0"/>
          </a:p>
          <a:p>
            <a:pPr marL="900000" indent="0">
              <a:spcBef>
                <a:spcPts val="0"/>
              </a:spcBef>
              <a:buNone/>
            </a:pPr>
            <a:r>
              <a:rPr lang="fr-FR" dirty="0"/>
              <a:t>« </a:t>
            </a:r>
            <a:r>
              <a:rPr lang="fr-FR" b="1" dirty="0">
                <a:solidFill>
                  <a:schemeClr val="accent1"/>
                </a:solidFill>
              </a:rPr>
              <a:t>Il y a encore beaucoup d’autres signes que Jésus a faits en présence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   des disciples et qui ne sont pas écrits dans ce livre.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   Mais ceux-là ont été écrits pour que vous croyiez que Jésus est le Christ,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   le Fils de Dieu, et pour qu’en croyant, vous ayez la vie en son nom. </a:t>
            </a:r>
            <a:r>
              <a:rPr lang="fr-FR" dirty="0"/>
              <a:t>» </a:t>
            </a:r>
            <a:br>
              <a:rPr lang="fr-FR" dirty="0"/>
            </a:br>
            <a:r>
              <a:rPr lang="fr-FR" dirty="0"/>
              <a:t>                                                        (</a:t>
            </a:r>
            <a:r>
              <a:rPr lang="fr-FR" dirty="0" err="1"/>
              <a:t>Jn</a:t>
            </a:r>
            <a:r>
              <a:rPr lang="fr-FR" dirty="0"/>
              <a:t> 20,30-31)</a:t>
            </a:r>
          </a:p>
        </p:txBody>
      </p:sp>
    </p:spTree>
    <p:extLst>
      <p:ext uri="{BB962C8B-B14F-4D97-AF65-F5344CB8AC3E}">
        <p14:creationId xmlns:p14="http://schemas.microsoft.com/office/powerpoint/2010/main" val="3329465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BC657E-78D9-B8F6-144D-9283DF308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1443" cy="717951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Début de l’</a:t>
            </a:r>
            <a:r>
              <a:rPr lang="fr-FR" b="1" cap="all" dirty="0">
                <a:solidFill>
                  <a:srgbClr val="C00000"/>
                </a:solidFill>
              </a:rPr>
              <a:t>é</a:t>
            </a:r>
            <a:r>
              <a:rPr lang="fr-FR" b="1" dirty="0">
                <a:solidFill>
                  <a:srgbClr val="C00000"/>
                </a:solidFill>
              </a:rPr>
              <a:t>vangile de Jean – le chapitre premier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7935D0-05E7-8D24-8A85-8CBED3A97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4929" y="1292964"/>
            <a:ext cx="9442142" cy="51999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u="sng" dirty="0"/>
              <a:t>Le prologue (1,1-18)</a:t>
            </a:r>
          </a:p>
          <a:p>
            <a:pPr marL="0" indent="0">
              <a:buNone/>
            </a:pPr>
            <a:r>
              <a:rPr lang="fr-FR" sz="2400" b="1" baseline="30000" dirty="0"/>
              <a:t>14</a:t>
            </a:r>
            <a:r>
              <a:rPr lang="fr-FR" dirty="0"/>
              <a:t> </a:t>
            </a:r>
            <a:r>
              <a:rPr lang="fr-FR" i="1" dirty="0">
                <a:solidFill>
                  <a:schemeClr val="accent1"/>
                </a:solidFill>
              </a:rPr>
              <a:t>Le Verbe s’est fait chair ; il a habité parmi nous et nous avons vu sa </a:t>
            </a:r>
            <a:r>
              <a:rPr lang="fr-FR" i="1" dirty="0">
                <a:solidFill>
                  <a:schemeClr val="accent1"/>
                </a:solidFill>
                <a:highlight>
                  <a:srgbClr val="FFFF00"/>
                </a:highlight>
              </a:rPr>
              <a:t>gloire</a:t>
            </a:r>
            <a:r>
              <a:rPr lang="fr-FR" i="1" dirty="0">
                <a:solidFill>
                  <a:schemeClr val="accent1"/>
                </a:solidFill>
              </a:rPr>
              <a:t>, </a:t>
            </a:r>
            <a:br>
              <a:rPr lang="fr-FR" i="1" dirty="0">
                <a:solidFill>
                  <a:schemeClr val="accent1"/>
                </a:solidFill>
              </a:rPr>
            </a:br>
            <a:r>
              <a:rPr lang="fr-FR" i="1" dirty="0">
                <a:solidFill>
                  <a:schemeClr val="accent1"/>
                </a:solidFill>
              </a:rPr>
              <a:t>cette </a:t>
            </a:r>
            <a:r>
              <a:rPr lang="fr-FR" i="1" dirty="0">
                <a:solidFill>
                  <a:schemeClr val="accent1"/>
                </a:solidFill>
                <a:highlight>
                  <a:srgbClr val="FFFF00"/>
                </a:highlight>
              </a:rPr>
              <a:t>gloire</a:t>
            </a:r>
            <a:r>
              <a:rPr lang="fr-FR" i="1" dirty="0">
                <a:solidFill>
                  <a:schemeClr val="accent1"/>
                </a:solidFill>
              </a:rPr>
              <a:t> que, Fils unique plein de grâce et de vérité, il tient du Père.</a:t>
            </a:r>
          </a:p>
          <a:p>
            <a:pPr marL="0" indent="0">
              <a:buNone/>
            </a:pPr>
            <a:r>
              <a:rPr lang="fr-FR" u="sng" dirty="0"/>
              <a:t>Le témoignage du Baptiste (1, 19-34)</a:t>
            </a:r>
          </a:p>
          <a:p>
            <a:pPr marL="0" indent="0">
              <a:buNone/>
            </a:pPr>
            <a:r>
              <a:rPr lang="fr-FR" sz="2400" b="1" baseline="30000" dirty="0"/>
              <a:t>34 </a:t>
            </a:r>
            <a:r>
              <a:rPr lang="fr-FR" i="1" dirty="0">
                <a:solidFill>
                  <a:schemeClr val="accent1"/>
                </a:solidFill>
              </a:rPr>
              <a:t>Moi, j’ai vu, et j’atteste qu’il est, lui, le </a:t>
            </a:r>
            <a:r>
              <a:rPr lang="fr-FR" i="1" dirty="0">
                <a:solidFill>
                  <a:schemeClr val="accent1"/>
                </a:solidFill>
                <a:highlight>
                  <a:srgbClr val="FFFF00"/>
                </a:highlight>
              </a:rPr>
              <a:t>Fils de Dieu</a:t>
            </a:r>
            <a:r>
              <a:rPr lang="fr-FR" i="1" dirty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r>
              <a:rPr lang="fr-FR" u="sng" dirty="0"/>
              <a:t>Les premiers disciples (1, 35-51)</a:t>
            </a:r>
          </a:p>
          <a:p>
            <a:pPr marL="0" indent="0">
              <a:buNone/>
            </a:pPr>
            <a:r>
              <a:rPr lang="fr-FR" sz="2400" b="1" baseline="30000" dirty="0"/>
              <a:t>50 </a:t>
            </a:r>
            <a:r>
              <a:rPr lang="fr-FR" i="1" dirty="0">
                <a:solidFill>
                  <a:schemeClr val="accent1"/>
                </a:solidFill>
              </a:rPr>
              <a:t>Jésus lui répondit : « Parce que je t’ai dit que je t’avais vu sous le figuier, </a:t>
            </a:r>
            <a:r>
              <a:rPr lang="fr-FR" i="1" dirty="0">
                <a:solidFill>
                  <a:schemeClr val="accent1"/>
                </a:solidFill>
                <a:highlight>
                  <a:srgbClr val="FFFF00"/>
                </a:highlight>
              </a:rPr>
              <a:t>tu crois</a:t>
            </a:r>
            <a:r>
              <a:rPr lang="fr-FR" i="1" dirty="0">
                <a:solidFill>
                  <a:schemeClr val="accent1"/>
                </a:solidFill>
              </a:rPr>
              <a:t>. </a:t>
            </a:r>
            <a:br>
              <a:rPr lang="fr-FR" i="1" dirty="0">
                <a:solidFill>
                  <a:schemeClr val="accent1"/>
                </a:solidFill>
              </a:rPr>
            </a:br>
            <a:r>
              <a:rPr lang="fr-FR" i="1" dirty="0">
                <a:solidFill>
                  <a:schemeClr val="accent1"/>
                </a:solidFill>
              </a:rPr>
              <a:t>Tu verras </a:t>
            </a:r>
            <a:r>
              <a:rPr lang="fr-FR" i="1" dirty="0">
                <a:solidFill>
                  <a:schemeClr val="accent1"/>
                </a:solidFill>
                <a:highlight>
                  <a:srgbClr val="FFFF00"/>
                </a:highlight>
              </a:rPr>
              <a:t>des choses bien plus grandes encore</a:t>
            </a:r>
            <a:r>
              <a:rPr lang="fr-FR" i="1" dirty="0">
                <a:solidFill>
                  <a:schemeClr val="accent1"/>
                </a:solidFill>
              </a:rPr>
              <a:t>. </a:t>
            </a:r>
            <a:br>
              <a:rPr lang="fr-FR" i="1" dirty="0"/>
            </a:br>
            <a:r>
              <a:rPr lang="fr-FR" sz="2400" b="1" baseline="30000" dirty="0"/>
              <a:t>51</a:t>
            </a:r>
            <a:r>
              <a:rPr lang="fr-FR" sz="2400" b="1" i="1" baseline="30000" dirty="0"/>
              <a:t> </a:t>
            </a:r>
            <a:r>
              <a:rPr lang="fr-FR" i="1" dirty="0">
                <a:solidFill>
                  <a:schemeClr val="accent1"/>
                </a:solidFill>
              </a:rPr>
              <a:t>Et il ajouta : « En vérité, en vérité, je vous le dis, vous verrez </a:t>
            </a:r>
            <a:r>
              <a:rPr lang="fr-FR" i="1" dirty="0">
                <a:solidFill>
                  <a:schemeClr val="accent1"/>
                </a:solidFill>
                <a:highlight>
                  <a:srgbClr val="FFFF00"/>
                </a:highlight>
              </a:rPr>
              <a:t>le ciel ouvert </a:t>
            </a:r>
            <a:br>
              <a:rPr lang="fr-FR" i="1" dirty="0">
                <a:solidFill>
                  <a:schemeClr val="accent1"/>
                </a:solidFill>
              </a:rPr>
            </a:br>
            <a:r>
              <a:rPr lang="fr-FR" i="1" dirty="0">
                <a:solidFill>
                  <a:schemeClr val="accent1"/>
                </a:solidFill>
              </a:rPr>
              <a:t>et les anges de Dieu monter et descendre au-dessus du </a:t>
            </a:r>
            <a:r>
              <a:rPr lang="fr-FR" i="1" dirty="0">
                <a:solidFill>
                  <a:schemeClr val="accent1"/>
                </a:solidFill>
                <a:highlight>
                  <a:srgbClr val="FFFF00"/>
                </a:highlight>
              </a:rPr>
              <a:t>Fils de l’homme</a:t>
            </a:r>
            <a:r>
              <a:rPr lang="fr-FR" i="1" dirty="0"/>
              <a:t>. »</a:t>
            </a:r>
          </a:p>
          <a:p>
            <a:pPr marL="0" indent="0">
              <a:buNone/>
            </a:pPr>
            <a:r>
              <a:rPr lang="fr-FR" dirty="0"/>
              <a:t>				________________</a:t>
            </a:r>
          </a:p>
          <a:p>
            <a:pPr marL="360000" indent="0" algn="ctr">
              <a:buNone/>
            </a:pPr>
            <a:r>
              <a:rPr lang="fr-FR" sz="3300" dirty="0"/>
              <a:t>Le Fils de l’homme, en communion constante avec le Père, </a:t>
            </a:r>
            <a:br>
              <a:rPr lang="fr-FR" sz="3300" dirty="0"/>
            </a:br>
            <a:r>
              <a:rPr lang="fr-FR" sz="3300" dirty="0"/>
              <a:t>est le lieu de la révélation définitive de Dieu. </a:t>
            </a:r>
            <a:br>
              <a:rPr lang="fr-FR" sz="3300" dirty="0"/>
            </a:br>
            <a:br>
              <a:rPr lang="fr-FR" sz="3300" dirty="0"/>
            </a:br>
            <a:r>
              <a:rPr lang="fr-FR" sz="3300" dirty="0"/>
              <a:t>Rencontrant le Fils de l’homme, les disciples, dans la foi,</a:t>
            </a:r>
            <a:br>
              <a:rPr lang="fr-FR" sz="3300" dirty="0"/>
            </a:br>
            <a:r>
              <a:rPr lang="fr-FR" sz="3300" dirty="0"/>
              <a:t>contemplent la gloire de Dieu.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4685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0844D-25DF-8E87-DF3D-CACBD163D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7AD3FF-C007-1985-8C69-A1EA4EC8B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33" y="365125"/>
            <a:ext cx="11940466" cy="717951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Les noces de Cana: un événement programmatique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A8248C-9680-C261-32E9-9435D75BD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856" y="1180731"/>
            <a:ext cx="9422168" cy="5409799"/>
          </a:xfrm>
        </p:spPr>
        <p:txBody>
          <a:bodyPr>
            <a:normAutofit lnSpcReduction="10000"/>
          </a:bodyPr>
          <a:lstStyle/>
          <a:p>
            <a:pPr marL="360000" indent="0">
              <a:buNone/>
            </a:pPr>
            <a:r>
              <a:rPr lang="fr-FR" sz="2400" baseline="30000" dirty="0"/>
              <a:t>2,11</a:t>
            </a:r>
            <a:r>
              <a:rPr lang="fr-FR" dirty="0"/>
              <a:t> </a:t>
            </a:r>
            <a:r>
              <a:rPr lang="fr-FR" i="1" dirty="0">
                <a:solidFill>
                  <a:schemeClr val="accent1"/>
                </a:solidFill>
              </a:rPr>
              <a:t>Tel fut le commencement des signes que Jésus accomplit. </a:t>
            </a:r>
            <a:br>
              <a:rPr lang="fr-FR" i="1" dirty="0">
                <a:solidFill>
                  <a:schemeClr val="accent1"/>
                </a:solidFill>
              </a:rPr>
            </a:br>
            <a:r>
              <a:rPr lang="fr-FR" i="1" dirty="0">
                <a:solidFill>
                  <a:schemeClr val="accent1"/>
                </a:solidFill>
              </a:rPr>
              <a:t>			C’était à Cana de Galilée. </a:t>
            </a:r>
            <a:br>
              <a:rPr lang="fr-FR" i="1" dirty="0">
                <a:solidFill>
                  <a:schemeClr val="accent1"/>
                </a:solidFill>
              </a:rPr>
            </a:br>
            <a:r>
              <a:rPr lang="fr-FR" i="1" dirty="0">
                <a:solidFill>
                  <a:schemeClr val="accent1"/>
                </a:solidFill>
              </a:rPr>
              <a:t>	   Il manifesta sa gloire, et ses disciples crurent en lui.</a:t>
            </a:r>
          </a:p>
          <a:p>
            <a:pPr marL="0" indent="0">
              <a:buNone/>
            </a:pPr>
            <a:r>
              <a:rPr lang="el-GR" u="sng" dirty="0"/>
              <a:t>Την</a:t>
            </a:r>
            <a:r>
              <a:rPr lang="fr-FR" u="sng" dirty="0"/>
              <a:t> </a:t>
            </a:r>
            <a:r>
              <a:rPr lang="el-GR" u="sng" dirty="0"/>
              <a:t>αρχην</a:t>
            </a:r>
            <a:r>
              <a:rPr lang="fr-FR" u="sng" dirty="0"/>
              <a:t> </a:t>
            </a:r>
            <a:r>
              <a:rPr lang="el-GR" u="sng" dirty="0"/>
              <a:t>των</a:t>
            </a:r>
            <a:r>
              <a:rPr lang="fr-FR" u="sng" dirty="0"/>
              <a:t> </a:t>
            </a:r>
            <a:r>
              <a:rPr lang="el-GR" u="sng" dirty="0"/>
              <a:t>σημειων</a:t>
            </a:r>
            <a:endParaRPr lang="fr-FR" u="sng" dirty="0"/>
          </a:p>
          <a:p>
            <a:pPr marL="360000" indent="0">
              <a:buNone/>
            </a:pPr>
            <a:r>
              <a:rPr lang="fr-FR" dirty="0"/>
              <a:t>Ce qui s’est passé à Cana de Galilée est un </a:t>
            </a:r>
            <a:r>
              <a:rPr lang="fr-FR" dirty="0">
                <a:highlight>
                  <a:srgbClr val="FFFF00"/>
                </a:highlight>
              </a:rPr>
              <a:t>signe</a:t>
            </a:r>
            <a:r>
              <a:rPr lang="fr-FR" dirty="0"/>
              <a:t>.  </a:t>
            </a:r>
            <a:br>
              <a:rPr lang="fr-FR" dirty="0"/>
            </a:br>
            <a:r>
              <a:rPr lang="fr-FR" dirty="0"/>
              <a:t>En tant que signe, il renvoie à une autre réalité : </a:t>
            </a:r>
            <a:br>
              <a:rPr lang="fr-FR" dirty="0"/>
            </a:br>
            <a:r>
              <a:rPr lang="fr-FR" dirty="0"/>
              <a:t>Dieu devenu accessible en la personne de Jésus.</a:t>
            </a:r>
          </a:p>
          <a:p>
            <a:pPr marL="360000" indent="0">
              <a:buNone/>
            </a:pPr>
            <a:r>
              <a:rPr lang="fr-FR" dirty="0"/>
              <a:t>C’est le </a:t>
            </a:r>
            <a:r>
              <a:rPr lang="fr-FR" dirty="0">
                <a:highlight>
                  <a:srgbClr val="FFFF00"/>
                </a:highlight>
              </a:rPr>
              <a:t>commencemen</a:t>
            </a:r>
            <a:r>
              <a:rPr lang="fr-FR" dirty="0"/>
              <a:t>t des signes, pas seulement le début, </a:t>
            </a:r>
            <a:br>
              <a:rPr lang="fr-FR" dirty="0"/>
            </a:br>
            <a:r>
              <a:rPr lang="fr-FR" dirty="0"/>
              <a:t>mais le principe des signes rapportés dans l’Evangile de Jean.</a:t>
            </a:r>
          </a:p>
          <a:p>
            <a:pPr marL="0" indent="0">
              <a:buNone/>
            </a:pPr>
            <a:r>
              <a:rPr lang="el-GR" u="sng" dirty="0"/>
              <a:t>Εφανερωσεν</a:t>
            </a:r>
            <a:r>
              <a:rPr lang="fr-FR" u="sng" dirty="0"/>
              <a:t> </a:t>
            </a:r>
            <a:r>
              <a:rPr lang="el-GR" u="sng" dirty="0"/>
              <a:t>την</a:t>
            </a:r>
            <a:r>
              <a:rPr lang="fr-FR" u="sng" dirty="0"/>
              <a:t> </a:t>
            </a:r>
            <a:r>
              <a:rPr lang="el-GR" u="sng" dirty="0"/>
              <a:t>δοξαν</a:t>
            </a:r>
            <a:r>
              <a:rPr lang="fr-FR" u="sng" dirty="0"/>
              <a:t> </a:t>
            </a:r>
            <a:r>
              <a:rPr lang="el-GR" u="sng" dirty="0"/>
              <a:t>αυτου</a:t>
            </a:r>
            <a:endParaRPr lang="fr-FR" u="sng" dirty="0"/>
          </a:p>
          <a:p>
            <a:pPr marL="360000" indent="0">
              <a:buNone/>
            </a:pPr>
            <a:r>
              <a:rPr lang="fr-FR" dirty="0"/>
              <a:t>Cana est un événement de </a:t>
            </a:r>
            <a:r>
              <a:rPr lang="fr-FR" dirty="0">
                <a:highlight>
                  <a:srgbClr val="FFFF00"/>
                </a:highlight>
              </a:rPr>
              <a:t>révélation</a:t>
            </a:r>
            <a:r>
              <a:rPr lang="fr-FR" dirty="0"/>
              <a:t>. </a:t>
            </a:r>
            <a:br>
              <a:rPr lang="fr-FR" dirty="0"/>
            </a:br>
            <a:r>
              <a:rPr lang="fr-FR" dirty="0"/>
              <a:t>Il révèle la </a:t>
            </a:r>
            <a:r>
              <a:rPr lang="fr-FR" dirty="0">
                <a:highlight>
                  <a:srgbClr val="FFFF00"/>
                </a:highlight>
              </a:rPr>
              <a:t>gloire</a:t>
            </a:r>
            <a:r>
              <a:rPr lang="fr-FR" dirty="0"/>
              <a:t>, c’est-à-dire la présence de Dieu en son Fils, </a:t>
            </a:r>
            <a:br>
              <a:rPr lang="fr-FR" dirty="0"/>
            </a:br>
            <a:r>
              <a:rPr lang="fr-FR" dirty="0"/>
              <a:t>présence surabondante qui procure la joie dans la </a:t>
            </a:r>
            <a:r>
              <a:rPr lang="fr-FR" dirty="0">
                <a:highlight>
                  <a:srgbClr val="FFFF00"/>
                </a:highlight>
              </a:rPr>
              <a:t>foi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535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7EF09F-8DB2-47D3-F7C5-5564E3839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6727"/>
          </a:xfrm>
        </p:spPr>
        <p:txBody>
          <a:bodyPr/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Les noces de Cana : circonstances - </a:t>
            </a:r>
            <a:r>
              <a:rPr lang="fr-FR" b="1" dirty="0" err="1">
                <a:solidFill>
                  <a:srgbClr val="C00000"/>
                </a:solidFill>
              </a:rPr>
              <a:t>Jn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sz="3600" b="1" dirty="0">
                <a:solidFill>
                  <a:srgbClr val="C00000"/>
                </a:solidFill>
              </a:rPr>
              <a:t>2,1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46A478-5941-6CEA-8A7C-2666D8447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95" y="1349406"/>
            <a:ext cx="11461072" cy="4827557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chemeClr val="accent1"/>
                </a:solidFill>
              </a:rPr>
              <a:t>    « </a:t>
            </a:r>
            <a:r>
              <a:rPr lang="fr-FR" sz="3200" dirty="0">
                <a:solidFill>
                  <a:schemeClr val="accent1"/>
                </a:solidFill>
              </a:rPr>
              <a:t>Et le troisième jour, il y eut une noce à Cana de Galilée </a:t>
            </a:r>
            <a:r>
              <a:rPr lang="fr-FR" dirty="0"/>
              <a:t>»</a:t>
            </a:r>
          </a:p>
          <a:p>
            <a:pPr marL="0" indent="0">
              <a:buNone/>
            </a:pPr>
            <a:r>
              <a:rPr lang="fr-FR" u="sng" dirty="0"/>
              <a:t>Le troisième jour </a:t>
            </a:r>
            <a:r>
              <a:rPr lang="fr-FR" dirty="0"/>
              <a:t>: jour de la révélation de Dieu, dans l’AT comme dans le NT :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Or le troisième jour, il y eut des voix, des éclairs, une nuée pesant sur la montagne et la voix d’un cor très puissant … </a:t>
            </a:r>
            <a:r>
              <a:rPr lang="fr-FR" dirty="0"/>
              <a:t>» (Ex 19,16).</a:t>
            </a:r>
          </a:p>
          <a:p>
            <a:pPr marL="0" indent="0">
              <a:buNone/>
            </a:pPr>
            <a:r>
              <a:rPr lang="fr-FR" u="sng" dirty="0"/>
              <a:t>Une noce </a:t>
            </a:r>
            <a:r>
              <a:rPr lang="fr-FR" dirty="0"/>
              <a:t>: célébration de l’amour dans la joie de l’alliance nuptiale.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Et il adviendra en ce jour-là – oracle du Seigneur – que tu m’appelleras </a:t>
            </a:r>
            <a:br>
              <a:rPr lang="fr-FR" i="1" dirty="0"/>
            </a:br>
            <a:r>
              <a:rPr lang="fr-FR" i="1" dirty="0"/>
              <a:t>"mon mari " … Je te fiancerai à moi pour toujours …  Je te fiancerai à moi </a:t>
            </a:r>
            <a:br>
              <a:rPr lang="fr-FR" i="1" dirty="0"/>
            </a:br>
            <a:r>
              <a:rPr lang="fr-FR" i="1" dirty="0"/>
              <a:t>par la fidélité et tu connaîtras le SEIGNEUR </a:t>
            </a:r>
            <a:r>
              <a:rPr lang="fr-FR" dirty="0"/>
              <a:t>» (Osée 2,18-25).</a:t>
            </a:r>
          </a:p>
          <a:p>
            <a:pPr marL="0" indent="0">
              <a:buNone/>
            </a:pPr>
            <a:r>
              <a:rPr lang="fr-FR" u="sng" dirty="0"/>
              <a:t>Cana de Galilée </a:t>
            </a:r>
            <a:r>
              <a:rPr lang="fr-FR" dirty="0"/>
              <a:t>: une alliance conclue non pas sur le Sinaï, </a:t>
            </a:r>
            <a:br>
              <a:rPr lang="fr-FR" dirty="0"/>
            </a:br>
            <a:r>
              <a:rPr lang="fr-FR" dirty="0"/>
              <a:t>mais dans une bourgade perdue de la « </a:t>
            </a:r>
            <a:r>
              <a:rPr lang="fr-FR" i="1" dirty="0"/>
              <a:t>Galilée des nations </a:t>
            </a:r>
            <a:r>
              <a:rPr lang="fr-FR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642036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A5F3A5-DD11-A0B8-C5A7-3CA6951E0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Objectif de la présentation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BF33D4-CA36-9B2B-8277-AAE60AA6C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9078"/>
            <a:ext cx="11105965" cy="4481205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Le texte est d’une richesse quasi inépuisable.</a:t>
            </a:r>
            <a:br>
              <a:rPr lang="fr-FR" dirty="0"/>
            </a:br>
            <a:r>
              <a:rPr lang="fr-FR" dirty="0"/>
              <a:t>Il a été l’objet de multiples interprétations ultérieures </a:t>
            </a:r>
            <a:br>
              <a:rPr lang="fr-FR" dirty="0"/>
            </a:br>
            <a:r>
              <a:rPr lang="fr-FR" dirty="0"/>
              <a:t>qu’il est préférable de mettre de côté, au moins dans un premier temps.</a:t>
            </a:r>
          </a:p>
          <a:p>
            <a:r>
              <a:rPr lang="fr-FR" dirty="0"/>
              <a:t>Nous l’étudierons en privilégiant un aspect : </a:t>
            </a:r>
            <a:br>
              <a:rPr lang="fr-FR" dirty="0"/>
            </a:br>
            <a:r>
              <a:rPr lang="fr-FR" b="1" u="sng" dirty="0"/>
              <a:t>la relation établie entre Jésus et chacun des personnages.</a:t>
            </a:r>
            <a:endParaRPr lang="fr-FR" b="1" dirty="0"/>
          </a:p>
          <a:p>
            <a:r>
              <a:rPr lang="fr-FR" dirty="0"/>
              <a:t>Ce choix est cohérent avec notre thème d’année : « </a:t>
            </a:r>
            <a:r>
              <a:rPr lang="fr-FR" b="1" dirty="0"/>
              <a:t>Croire aujourd’hui </a:t>
            </a:r>
            <a:r>
              <a:rPr lang="fr-FR" dirty="0"/>
              <a:t>».</a:t>
            </a:r>
          </a:p>
          <a:p>
            <a:pPr marL="0" indent="0">
              <a:buNone/>
            </a:pPr>
            <a:r>
              <a:rPr lang="fr-FR" dirty="0"/>
              <a:t>« </a:t>
            </a:r>
            <a:r>
              <a:rPr lang="fr-FR" b="1" dirty="0">
                <a:solidFill>
                  <a:schemeClr val="accent1"/>
                </a:solidFill>
              </a:rPr>
              <a:t>Il y a encore beaucoup d’autres signes que Jésus a faits en présence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   des disciples et qui ne sont pas écrits dans ce livre.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   Mais ceux-là ont été écrits pour que vous croyiez que Jésus est le Christ,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   le Fils de Dieu, et pour qu’en croyant, vous ayez la vie en son nom. </a:t>
            </a:r>
            <a:r>
              <a:rPr lang="fr-FR" dirty="0"/>
              <a:t>» </a:t>
            </a:r>
            <a:br>
              <a:rPr lang="fr-FR" dirty="0"/>
            </a:br>
            <a:r>
              <a:rPr lang="fr-FR" dirty="0"/>
              <a:t>   (</a:t>
            </a:r>
            <a:r>
              <a:rPr lang="fr-FR" dirty="0" err="1"/>
              <a:t>Jn</a:t>
            </a:r>
            <a:r>
              <a:rPr lang="fr-FR" dirty="0"/>
              <a:t> 20,30-31)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2363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777FCFE-904B-4781-9849-08FC81465A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0" y="0"/>
            <a:ext cx="863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246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F15B47-CAF6-41C1-552A-AA8EBA4B1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52860" cy="824483"/>
          </a:xfrm>
        </p:spPr>
        <p:txBody>
          <a:bodyPr/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La mère de Jésus – </a:t>
            </a:r>
            <a:r>
              <a:rPr lang="fr-FR" b="1" dirty="0" err="1">
                <a:solidFill>
                  <a:srgbClr val="C00000"/>
                </a:solidFill>
              </a:rPr>
              <a:t>Jn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sz="3600" b="1" dirty="0">
                <a:solidFill>
                  <a:srgbClr val="C00000"/>
                </a:solidFill>
              </a:rPr>
              <a:t>2,1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BB9C3F-9032-5F7D-3BF2-F3A59142B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896" y="1278385"/>
            <a:ext cx="11088208" cy="49714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dirty="0">
                <a:solidFill>
                  <a:schemeClr val="accent1"/>
                </a:solidFill>
              </a:rPr>
              <a:t>			</a:t>
            </a:r>
            <a:r>
              <a:rPr lang="fr-FR" sz="3000" b="1" dirty="0">
                <a:solidFill>
                  <a:schemeClr val="accent1"/>
                </a:solidFill>
              </a:rPr>
              <a:t>« et la mère de Jésus était là. »</a:t>
            </a:r>
          </a:p>
          <a:p>
            <a:r>
              <a:rPr lang="fr-FR" dirty="0"/>
              <a:t>L’évangéliste Jean ne désigne jamais Marie par son nom ; </a:t>
            </a:r>
            <a:br>
              <a:rPr lang="fr-FR" dirty="0"/>
            </a:br>
            <a:r>
              <a:rPr lang="fr-FR" dirty="0"/>
              <a:t>il l’appelle « </a:t>
            </a:r>
            <a:r>
              <a:rPr lang="fr-FR" i="1" dirty="0"/>
              <a:t>la mère de Jésus </a:t>
            </a:r>
            <a:r>
              <a:rPr lang="fr-FR" dirty="0"/>
              <a:t>» (</a:t>
            </a:r>
            <a:r>
              <a:rPr lang="el-GR" dirty="0"/>
              <a:t>η</a:t>
            </a:r>
            <a:r>
              <a:rPr lang="fr-FR" dirty="0"/>
              <a:t> </a:t>
            </a:r>
            <a:r>
              <a:rPr lang="el-GR" dirty="0"/>
              <a:t>μητηρ</a:t>
            </a:r>
            <a:r>
              <a:rPr lang="fr-FR" dirty="0"/>
              <a:t> </a:t>
            </a:r>
            <a:r>
              <a:rPr lang="el-GR" dirty="0"/>
              <a:t>του</a:t>
            </a:r>
            <a:r>
              <a:rPr lang="fr-FR" dirty="0"/>
              <a:t> </a:t>
            </a:r>
            <a:r>
              <a:rPr lang="el-GR" dirty="0"/>
              <a:t>Ιησου</a:t>
            </a:r>
            <a:r>
              <a:rPr lang="fr-FR" dirty="0"/>
              <a:t>).</a:t>
            </a:r>
            <a:br>
              <a:rPr lang="fr-FR" dirty="0"/>
            </a:br>
            <a:r>
              <a:rPr lang="fr-FR" dirty="0"/>
              <a:t>Plus loin, quand Jésus s’adressera à sa mère, il dira « </a:t>
            </a:r>
            <a:r>
              <a:rPr lang="fr-FR" i="1" dirty="0"/>
              <a:t>Femme</a:t>
            </a:r>
            <a:r>
              <a:rPr lang="fr-FR" dirty="0"/>
              <a:t> » </a:t>
            </a:r>
            <a:br>
              <a:rPr lang="fr-FR" dirty="0"/>
            </a:br>
            <a:r>
              <a:rPr lang="fr-FR" dirty="0"/>
              <a:t>(</a:t>
            </a:r>
            <a:r>
              <a:rPr lang="el-GR" dirty="0"/>
              <a:t>γυναι</a:t>
            </a:r>
            <a:r>
              <a:rPr lang="fr-FR" dirty="0"/>
              <a:t>, vocatif de  </a:t>
            </a:r>
            <a:r>
              <a:rPr lang="el-GR" dirty="0"/>
              <a:t>γυνη</a:t>
            </a:r>
            <a:r>
              <a:rPr lang="fr-FR" dirty="0"/>
              <a:t>).</a:t>
            </a:r>
          </a:p>
          <a:p>
            <a:r>
              <a:rPr lang="fr-FR" dirty="0"/>
              <a:t>Dans l’Evangile de Jean, la mère de Jésus n’apparaît qu’à deux moments, </a:t>
            </a:r>
            <a:br>
              <a:rPr lang="fr-FR" dirty="0"/>
            </a:br>
            <a:r>
              <a:rPr lang="fr-FR" dirty="0"/>
              <a:t>mais deux moments essentiels :  à Cana et au pied de la Croix (</a:t>
            </a:r>
            <a:r>
              <a:rPr lang="fr-FR" dirty="0" err="1"/>
              <a:t>Jn</a:t>
            </a:r>
            <a:r>
              <a:rPr lang="fr-FR" dirty="0"/>
              <a:t> 19,25). </a:t>
            </a:r>
            <a:br>
              <a:rPr lang="fr-FR" dirty="0"/>
            </a:br>
            <a:r>
              <a:rPr lang="fr-FR" dirty="0"/>
              <a:t>On y relève les mêmes termes. Ils invitent à chercher une signification </a:t>
            </a:r>
            <a:br>
              <a:rPr lang="fr-FR" dirty="0"/>
            </a:br>
            <a:r>
              <a:rPr lang="fr-FR" dirty="0"/>
              <a:t>qui déborde la personnalité individuelle.</a:t>
            </a:r>
          </a:p>
          <a:p>
            <a:r>
              <a:rPr lang="fr-FR" dirty="0"/>
              <a:t>Il y a aussi entre les deux épisodes un lien de fond : </a:t>
            </a:r>
            <a:br>
              <a:rPr lang="fr-FR" dirty="0"/>
            </a:br>
            <a:r>
              <a:rPr lang="fr-FR" dirty="0"/>
              <a:t>chacun éclaire et complète le sens de l’autre. </a:t>
            </a:r>
            <a:br>
              <a:rPr lang="fr-FR" dirty="0"/>
            </a:br>
            <a:r>
              <a:rPr lang="fr-FR" dirty="0"/>
              <a:t>La  présence de Dieu se manifeste dans la personne de Jésus, </a:t>
            </a:r>
            <a:br>
              <a:rPr lang="fr-FR" dirty="0"/>
            </a:br>
            <a:r>
              <a:rPr lang="fr-FR" dirty="0"/>
              <a:t>qui est à la fois le donateur de la Vie et le Crucifié-Ressuscité.</a:t>
            </a:r>
            <a:br>
              <a:rPr lang="fr-FR" dirty="0"/>
            </a:br>
            <a:r>
              <a:rPr lang="fr-FR" dirty="0"/>
              <a:t>       La mère de Jésus sera le témoin de l’un et de l’autre.</a:t>
            </a:r>
          </a:p>
        </p:txBody>
      </p:sp>
    </p:spTree>
    <p:extLst>
      <p:ext uri="{BB962C8B-B14F-4D97-AF65-F5344CB8AC3E}">
        <p14:creationId xmlns:p14="http://schemas.microsoft.com/office/powerpoint/2010/main" val="3930055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C395F7-7245-35CD-281E-7EC372A99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6727"/>
          </a:xfrm>
        </p:spPr>
        <p:txBody>
          <a:bodyPr/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Le dialogue entre Jésus et sa mère (1)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C794D1-8A8C-2603-DBA0-C1712EF63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784" y="1328475"/>
            <a:ext cx="11478826" cy="49569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« </a:t>
            </a:r>
            <a:r>
              <a:rPr lang="fr-FR" b="1" dirty="0">
                <a:solidFill>
                  <a:schemeClr val="accent1"/>
                </a:solidFill>
              </a:rPr>
              <a:t>Comme le vin manquait, la mère de Jésus lui dit : " ils n’ont pas de vin </a:t>
            </a:r>
            <a:r>
              <a:rPr lang="fr-FR" dirty="0">
                <a:solidFill>
                  <a:schemeClr val="accent1"/>
                </a:solidFill>
              </a:rPr>
              <a:t>". </a:t>
            </a:r>
            <a:r>
              <a:rPr lang="fr-FR" dirty="0"/>
              <a:t>»</a:t>
            </a:r>
          </a:p>
          <a:p>
            <a:r>
              <a:rPr lang="fr-FR" dirty="0"/>
              <a:t>A l’époque, les noces duraient une semaine entière. </a:t>
            </a:r>
            <a:br>
              <a:rPr lang="fr-FR" dirty="0"/>
            </a:br>
            <a:r>
              <a:rPr lang="fr-FR" dirty="0"/>
              <a:t>Faute de vin, la fête est compromise.</a:t>
            </a:r>
          </a:p>
          <a:p>
            <a:r>
              <a:rPr lang="fr-FR" dirty="0"/>
              <a:t>La phrase n’est pas un simple constat ; mais ce n’est pas non plus </a:t>
            </a:r>
            <a:br>
              <a:rPr lang="fr-FR" dirty="0"/>
            </a:br>
            <a:r>
              <a:rPr lang="fr-FR" dirty="0"/>
              <a:t>une demande de « miracle ». La mère Jésus a confiance en son fils ; </a:t>
            </a:r>
            <a:br>
              <a:rPr lang="fr-FR" dirty="0"/>
            </a:br>
            <a:r>
              <a:rPr lang="fr-FR" dirty="0"/>
              <a:t>elle se tourne spontanément vers lui dans une situation difficile.</a:t>
            </a:r>
          </a:p>
          <a:p>
            <a:pPr marL="0" indent="0">
              <a:buNone/>
            </a:pPr>
            <a:r>
              <a:rPr lang="fr-FR" dirty="0">
                <a:solidFill>
                  <a:schemeClr val="accent1"/>
                </a:solidFill>
              </a:rPr>
              <a:t>« </a:t>
            </a:r>
            <a:r>
              <a:rPr lang="fr-FR" b="1" dirty="0">
                <a:solidFill>
                  <a:schemeClr val="accent1"/>
                </a:solidFill>
              </a:rPr>
              <a:t>Et Jésus lui dit " qu’y a-t-il entre toi et moi, femme ? " </a:t>
            </a:r>
            <a:r>
              <a:rPr lang="fr-FR" dirty="0">
                <a:solidFill>
                  <a:schemeClr val="accent1"/>
                </a:solidFill>
              </a:rPr>
              <a:t>»</a:t>
            </a:r>
          </a:p>
          <a:p>
            <a:r>
              <a:rPr lang="fr-FR" dirty="0"/>
              <a:t> Ce n’est pas une incorrection de la part d‘un fils parlant à sa mère, </a:t>
            </a:r>
            <a:br>
              <a:rPr lang="fr-FR" dirty="0"/>
            </a:br>
            <a:r>
              <a:rPr lang="fr-FR" dirty="0"/>
              <a:t>Jésus répond par une ferme « mise à distance ». </a:t>
            </a:r>
            <a:br>
              <a:rPr lang="fr-FR" dirty="0"/>
            </a:br>
            <a:r>
              <a:rPr lang="fr-FR" dirty="0"/>
              <a:t>Pour lui, dans cette situation, il ne s’agit pas de répondre à une demande humaine, mais d’agir conformément à la volonté de son Père.</a:t>
            </a:r>
          </a:p>
        </p:txBody>
      </p:sp>
    </p:spTree>
    <p:extLst>
      <p:ext uri="{BB962C8B-B14F-4D97-AF65-F5344CB8AC3E}">
        <p14:creationId xmlns:p14="http://schemas.microsoft.com/office/powerpoint/2010/main" val="1182250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E032D-C3A2-C899-3F2E-FFFD3AF30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BA6AFB-113A-459F-7DF2-35A4968F0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4103"/>
            <a:ext cx="10515600" cy="806727"/>
          </a:xfrm>
        </p:spPr>
        <p:txBody>
          <a:bodyPr/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Le dialogue entre Jésus et sa mère (2)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756518-783F-607E-12C4-A00C78812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2" y="1506030"/>
            <a:ext cx="10804123" cy="5164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		« </a:t>
            </a:r>
            <a:r>
              <a:rPr lang="fr-FR" b="1" dirty="0">
                <a:solidFill>
                  <a:schemeClr val="accent1"/>
                </a:solidFill>
              </a:rPr>
              <a:t>Mon heure n’est pas encore venue. </a:t>
            </a:r>
            <a:r>
              <a:rPr lang="fr-FR" dirty="0"/>
              <a:t>»</a:t>
            </a:r>
          </a:p>
          <a:p>
            <a:r>
              <a:rPr lang="fr-FR" dirty="0"/>
              <a:t>Par la référence à «</a:t>
            </a:r>
            <a:r>
              <a:rPr lang="fr-FR" i="1" dirty="0"/>
              <a:t> </a:t>
            </a:r>
            <a:r>
              <a:rPr lang="fr-FR" i="1" dirty="0">
                <a:highlight>
                  <a:srgbClr val="FFFF00"/>
                </a:highlight>
              </a:rPr>
              <a:t>l’heure</a:t>
            </a:r>
            <a:r>
              <a:rPr lang="fr-FR" i="1" dirty="0"/>
              <a:t> </a:t>
            </a:r>
            <a:r>
              <a:rPr lang="fr-FR" dirty="0"/>
              <a:t>», Jésus relie par avance Cana à la Croix.  </a:t>
            </a:r>
            <a:br>
              <a:rPr lang="fr-FR" dirty="0"/>
            </a:br>
            <a:r>
              <a:rPr lang="fr-FR" dirty="0"/>
              <a:t>«</a:t>
            </a:r>
            <a:r>
              <a:rPr lang="fr-FR" i="1" dirty="0"/>
              <a:t> Jésus, sachant que son heure était venue, l</a:t>
            </a:r>
            <a:r>
              <a:rPr lang="fr-FR" i="1" dirty="0">
                <a:highlight>
                  <a:srgbClr val="FFFF00"/>
                </a:highlight>
              </a:rPr>
              <a:t>’heure</a:t>
            </a:r>
            <a:r>
              <a:rPr lang="fr-FR" i="1" dirty="0"/>
              <a:t> de passer </a:t>
            </a:r>
            <a:br>
              <a:rPr lang="fr-FR" i="1" dirty="0"/>
            </a:br>
            <a:r>
              <a:rPr lang="fr-FR" i="1" dirty="0"/>
              <a:t>de ce monde au Père, lui qui avait aimé les siens qui sont dans le monde, </a:t>
            </a:r>
            <a:br>
              <a:rPr lang="fr-FR" i="1" dirty="0"/>
            </a:br>
            <a:r>
              <a:rPr lang="fr-FR" i="1" dirty="0"/>
              <a:t>les aima jusqu’à l’extrême. </a:t>
            </a:r>
            <a:r>
              <a:rPr lang="fr-FR" dirty="0"/>
              <a:t>» (</a:t>
            </a:r>
            <a:r>
              <a:rPr lang="fr-FR" dirty="0" err="1"/>
              <a:t>Jn</a:t>
            </a:r>
            <a:r>
              <a:rPr lang="fr-FR" dirty="0"/>
              <a:t> </a:t>
            </a:r>
            <a:r>
              <a:rPr lang="fr-FR" sz="2200" dirty="0"/>
              <a:t>13,1</a:t>
            </a:r>
            <a:r>
              <a:rPr lang="fr-FR" dirty="0"/>
              <a:t>).</a:t>
            </a:r>
            <a:br>
              <a:rPr lang="fr-FR" dirty="0"/>
            </a:br>
            <a:r>
              <a:rPr lang="fr-FR" dirty="0"/>
              <a:t>Le don de Cana est le « signe » du don ultime qu’il fera « </a:t>
            </a:r>
            <a:r>
              <a:rPr lang="fr-FR" i="1" dirty="0"/>
              <a:t>aux siens </a:t>
            </a:r>
            <a:r>
              <a:rPr lang="fr-FR" dirty="0"/>
              <a:t>».</a:t>
            </a:r>
            <a:br>
              <a:rPr lang="fr-FR" dirty="0"/>
            </a:b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accent1"/>
                </a:solidFill>
              </a:rPr>
              <a:t>	« </a:t>
            </a:r>
            <a:r>
              <a:rPr lang="fr-FR" b="1" dirty="0">
                <a:solidFill>
                  <a:schemeClr val="accent1"/>
                </a:solidFill>
              </a:rPr>
              <a:t>Sa mère dit aux serviteurs "quoi qu’il vous dise, faites-le ! </a:t>
            </a:r>
            <a:r>
              <a:rPr lang="fr-FR" dirty="0">
                <a:solidFill>
                  <a:schemeClr val="accent1"/>
                </a:solidFill>
              </a:rPr>
              <a:t>" »</a:t>
            </a:r>
          </a:p>
          <a:p>
            <a:r>
              <a:rPr lang="fr-FR" dirty="0"/>
              <a:t> La mère de Jésus exprime à nouveau sa totale confiance en son fils. </a:t>
            </a:r>
            <a:br>
              <a:rPr lang="fr-FR" dirty="0"/>
            </a:br>
            <a:r>
              <a:rPr lang="fr-FR" dirty="0"/>
              <a:t>Même si elle ignore les intentions de Jésus, elle espère et croit </a:t>
            </a:r>
            <a:br>
              <a:rPr lang="fr-FR" dirty="0"/>
            </a:br>
            <a:r>
              <a:rPr lang="fr-FR" dirty="0"/>
              <a:t>qu’il agira de façon à les sortir de la crise.</a:t>
            </a:r>
          </a:p>
          <a:p>
            <a:pPr marL="252000" indent="0">
              <a:buNone/>
            </a:pPr>
            <a:r>
              <a:rPr lang="fr-FR" dirty="0"/>
              <a:t>A Cana comme au pied de la Croix, elle incarne </a:t>
            </a:r>
            <a:r>
              <a:rPr lang="fr-FR" b="1" dirty="0"/>
              <a:t>le croyant </a:t>
            </a:r>
            <a:br>
              <a:rPr lang="fr-FR" dirty="0"/>
            </a:br>
            <a:r>
              <a:rPr lang="fr-FR" dirty="0"/>
              <a:t>devant le mystère de l’action de Dieu, paradoxale et salvatrice.</a:t>
            </a:r>
          </a:p>
        </p:txBody>
      </p:sp>
    </p:spTree>
    <p:extLst>
      <p:ext uri="{BB962C8B-B14F-4D97-AF65-F5344CB8AC3E}">
        <p14:creationId xmlns:p14="http://schemas.microsoft.com/office/powerpoint/2010/main" val="38443423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1698</TotalTime>
  <Words>2012</Words>
  <Application>Microsoft Office PowerPoint</Application>
  <PresentationFormat>Grand écran</PresentationFormat>
  <Paragraphs>78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Thème Office</vt:lpstr>
      <vt:lpstr>BGP croire aujourd’hui</vt:lpstr>
      <vt:lpstr>Début de l’évangile de Jean – le chapitre premier</vt:lpstr>
      <vt:lpstr>Les noces de Cana: un événement programmatique</vt:lpstr>
      <vt:lpstr>Les noces de Cana : circonstances - Jn 2,1</vt:lpstr>
      <vt:lpstr>Objectif de la présentation</vt:lpstr>
      <vt:lpstr>Présentation PowerPoint</vt:lpstr>
      <vt:lpstr>La mère de Jésus – Jn 2,1</vt:lpstr>
      <vt:lpstr>Le dialogue entre Jésus et sa mère (1)</vt:lpstr>
      <vt:lpstr>Le dialogue entre Jésus et sa mère (2)</vt:lpstr>
      <vt:lpstr>               Les serviteurs – οι διακονοι  (Jn 2,7-8)</vt:lpstr>
      <vt:lpstr>             Le maître du repas – ο αρχιτρικλινος (Jn 2,9)</vt:lpstr>
      <vt:lpstr>             Les disciples – οι μαθηται αυτου (Jn 2,11)</vt:lpstr>
      <vt:lpstr>   L’époux – ο νυμφιος</vt:lpstr>
      <vt:lpstr> L’épouse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Jean-François Bénard</dc:creator>
  <cp:lastModifiedBy>Christian Boutin</cp:lastModifiedBy>
  <cp:revision>92</cp:revision>
  <dcterms:created xsi:type="dcterms:W3CDTF">2025-10-02T13:49:26Z</dcterms:created>
  <dcterms:modified xsi:type="dcterms:W3CDTF">2026-01-16T10:02:47Z</dcterms:modified>
</cp:coreProperties>
</file>