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7481D8-8A38-4307-BEB1-2E3A1BC0D109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04E20-541F-4E29-B697-FA29BBB9499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356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D4B98A6-D82E-0E4E-E9E7-6C963F5DE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E4B47D5-D279-421F-BB0E-3CB1FBD86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12FA5E-62ED-91B0-FD02-E384FED683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889C9D-01F6-0A6E-7D60-4552ECF4D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B993661-49AE-6764-3300-79F32D663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4905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0F6B02F-50AF-DC44-1F99-A25BF9EDC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5B3F928-9680-733F-4087-0F191ECC97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FD380A-E668-143B-6173-78CD81C23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92E01A0-27D5-2022-E11F-8CC0EC9BB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082F931-D5AD-0606-89E8-4B28D0DD6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9451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4E1BF4D7-B709-5AF4-4F5F-0C832A644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E62A8BE0-EA38-7F69-B5D2-25D3962497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D461717-6873-5420-3A99-A931F9CCB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3AA89D-52AD-EF42-6BA6-3AC9CEE150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297D34-CF01-84FB-9033-503ADD59D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48056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20ABB9-7D09-B236-8A53-0B969E865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4C82EB-00BF-4EAB-EE0B-413B5A783F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8BD661-23DD-83E7-7205-BAFAD013FA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781D6F4-B2A9-FA78-20D5-6F25FEB83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6F70DC2-2A5C-F978-50B1-66F8CED0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217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EEA572-5342-3BEC-E6CF-BBA5E3183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197B8D6-EE69-2A39-71A2-AE1A81F030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10C774-978B-1043-E2D8-60E29DD8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708D9D-14D0-923D-981B-4AB28BBCC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3E92E71-9026-9AC9-8A34-C939180EB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1859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B25191-B1DD-495F-116D-A61E46DCE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30DABC4-941C-5C98-00E0-315BC2337F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E1DA3B-9CDC-5378-24D6-C31F6D5984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47011B8-C5F8-71F5-47BF-D262A7F9B6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2A0667-8279-049D-A407-33A746796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1B889AC-BE04-8022-C735-F41E95661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2318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C5744D-D65F-E989-D17D-D5DB67EE7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6B6BD24-72E9-77F7-8B49-C6B68CBF2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2A560EF-ADF6-2F15-0816-DFB32A8187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01DF2B-FDA0-1B2C-F47D-25292F0F9A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0361C9C-FEAF-65F1-A7C6-7A067D3F3E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74CBB59-F498-3511-C4CE-1D87E9A91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D5F688E-3D6C-FD1F-F373-208C2AFB9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AB707D8-0088-4882-D279-36D1B0850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6834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4C1C30-E6EB-7DC1-AC25-9B59FAD1A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404FF69-F25D-5CE3-3955-1DB971364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24E7FA0-6102-79E7-E248-2411CED5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38BD635-6FA6-4556-145F-91A19C53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894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CA8AA7E-2677-D0B5-21D2-8C0E47415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B24B77A-0CCE-717E-FBF8-F40A90CA9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1CA872C-74AA-CB46-C0DC-68A118895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01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F326404-54CB-5F62-391F-71DE32F00D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DF0BDC3-6125-C4FB-C5C2-701918B32E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729379-C51D-C411-129D-1A1ADC688B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0FC268E-908A-B6AF-05DC-43DF5B161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1F0EE9F-39EF-D000-7F18-E1FCD13F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5B4E165-F6EE-F428-D841-01DA8B626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7719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DD5986-25F3-A388-A516-1132BDBB18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07662DC-51BE-E37B-7FFB-9C40354FD8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118D9964-669B-E0F7-58FE-EAE210A1D7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7FD0A3C-817D-B6B6-E3BC-6E34A3E0B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94BC3FD-709A-994E-A2B1-7460EF786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D08E46E-7B11-09BC-D5FE-C70CAAB44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3393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FF04527-4EB2-C219-B9D4-0E06EC34A7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797A81E-5EA4-C999-DE29-2168D4F65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BDF49A-2CDD-166E-03FB-B9DBB62F9F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CAC15-8902-4AF1-AA53-403FAA1C7C58}" type="datetimeFigureOut">
              <a:rPr lang="fr-FR" smtClean="0"/>
              <a:t>12/02/2026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CDBF053-726B-08E2-719A-5AB8D4B3D6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472DC08-4F17-AFA7-7F0D-4B6C42B0D7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E1388-F084-4EC2-97D1-599EDD2638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913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D500D4-70F1-2F12-0586-F94D43FF13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BGP</a:t>
            </a:r>
            <a:br>
              <a:rPr lang="fr-FR" dirty="0"/>
            </a:br>
            <a:r>
              <a:rPr lang="fr-FR" dirty="0"/>
              <a:t>croire aujourd’hui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B2FAE84-4E04-6F8F-8FC9-AB6F69BF4F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31146" y="4083113"/>
            <a:ext cx="8780015" cy="703631"/>
          </a:xfrm>
        </p:spPr>
        <p:txBody>
          <a:bodyPr>
            <a:normAutofit/>
          </a:bodyPr>
          <a:lstStyle/>
          <a:p>
            <a:r>
              <a:rPr lang="fr-FR" sz="3600" dirty="0">
                <a:solidFill>
                  <a:srgbClr val="FF0000"/>
                </a:solidFill>
              </a:rPr>
              <a:t>Présentation de </a:t>
            </a:r>
            <a:r>
              <a:rPr lang="fr-FR" sz="3600" dirty="0" err="1">
                <a:solidFill>
                  <a:srgbClr val="FF0000"/>
                </a:solidFill>
              </a:rPr>
              <a:t>Jn</a:t>
            </a:r>
            <a:r>
              <a:rPr lang="fr-FR" sz="3600" dirty="0">
                <a:solidFill>
                  <a:srgbClr val="FF0000"/>
                </a:solidFill>
              </a:rPr>
              <a:t> 20,</a:t>
            </a:r>
            <a:r>
              <a:rPr lang="fr-FR" sz="3200" dirty="0">
                <a:solidFill>
                  <a:srgbClr val="FF0000"/>
                </a:solidFill>
              </a:rPr>
              <a:t>24-31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827060E-84F3-472F-11C8-0B09624F26AC}"/>
              </a:ext>
            </a:extLst>
          </p:cNvPr>
          <p:cNvSpPr txBox="1"/>
          <p:nvPr/>
        </p:nvSpPr>
        <p:spPr>
          <a:xfrm>
            <a:off x="7892249" y="5241125"/>
            <a:ext cx="19974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11 février 2026</a:t>
            </a:r>
          </a:p>
        </p:txBody>
      </p:sp>
    </p:spTree>
    <p:extLst>
      <p:ext uri="{BB962C8B-B14F-4D97-AF65-F5344CB8AC3E}">
        <p14:creationId xmlns:p14="http://schemas.microsoft.com/office/powerpoint/2010/main" val="3057704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BC657E-78D9-B8F6-144D-9283DF3080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2" y="365125"/>
            <a:ext cx="11230252" cy="717951"/>
          </a:xfrm>
        </p:spPr>
        <p:txBody>
          <a:bodyPr>
            <a:normAutofit fontScale="90000"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Manifestations du Ressuscité à Jérusalem – </a:t>
            </a:r>
            <a:r>
              <a:rPr lang="fr-FR" sz="3600" b="1" dirty="0">
                <a:solidFill>
                  <a:srgbClr val="C00000"/>
                </a:solidFill>
              </a:rPr>
              <a:t>chapitre 20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B7935D0-05E7-8D24-8A85-8CBED3A97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82" y="1292965"/>
            <a:ext cx="11017187" cy="484150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/>
              <a:t>   A la fin du chapitre 19, Jésus a été enseveli. </a:t>
            </a:r>
            <a:br>
              <a:rPr lang="fr-FR" dirty="0"/>
            </a:br>
            <a:r>
              <a:rPr lang="fr-FR" dirty="0"/>
              <a:t>   Le chapitre 20 commence « </a:t>
            </a:r>
            <a:r>
              <a:rPr lang="fr-FR" i="1" dirty="0"/>
              <a:t>le premier jour de la semaine </a:t>
            </a:r>
            <a:r>
              <a:rPr lang="fr-FR" dirty="0"/>
              <a:t>» et se termine « </a:t>
            </a:r>
            <a:r>
              <a:rPr lang="fr-FR" i="1" dirty="0"/>
              <a:t>le huitième jour »</a:t>
            </a:r>
            <a:r>
              <a:rPr lang="fr-FR" dirty="0"/>
              <a:t>. </a:t>
            </a:r>
            <a:br>
              <a:rPr lang="fr-FR" dirty="0"/>
            </a:br>
            <a:r>
              <a:rPr lang="fr-FR" dirty="0"/>
              <a:t>   Il comprend 5 sections. </a:t>
            </a:r>
          </a:p>
          <a:p>
            <a:pPr marL="360000" indent="0">
              <a:buNone/>
            </a:pPr>
            <a:r>
              <a:rPr lang="fr-FR" dirty="0"/>
              <a:t>- Le tombeau vide (20,1-10)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Il</a:t>
            </a:r>
            <a:r>
              <a:rPr lang="fr-FR" dirty="0"/>
              <a:t> (l’autre disciple) </a:t>
            </a:r>
            <a:r>
              <a:rPr lang="fr-FR" i="1" dirty="0">
                <a:highlight>
                  <a:srgbClr val="FFFF00"/>
                </a:highlight>
              </a:rPr>
              <a:t>vit</a:t>
            </a:r>
            <a:r>
              <a:rPr lang="fr-FR" i="1" dirty="0"/>
              <a:t> et il </a:t>
            </a:r>
            <a:r>
              <a:rPr lang="fr-FR" i="1" dirty="0">
                <a:highlight>
                  <a:srgbClr val="FFFF00"/>
                </a:highlight>
              </a:rPr>
              <a:t>crut</a:t>
            </a:r>
            <a:r>
              <a:rPr lang="fr-FR" i="1" dirty="0"/>
              <a:t> </a:t>
            </a:r>
            <a:r>
              <a:rPr lang="fr-FR" dirty="0"/>
              <a:t>» </a:t>
            </a:r>
          </a:p>
          <a:p>
            <a:pPr marL="360000" indent="0">
              <a:buNone/>
            </a:pPr>
            <a:r>
              <a:rPr lang="fr-FR" dirty="0"/>
              <a:t>- Marie de Magdala voit le Seigneur (20,11-18)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J’ai </a:t>
            </a:r>
            <a:r>
              <a:rPr lang="fr-FR" i="1" dirty="0">
                <a:highlight>
                  <a:srgbClr val="FFFF00"/>
                </a:highlight>
              </a:rPr>
              <a:t>vu le Seigneur </a:t>
            </a:r>
            <a:r>
              <a:rPr lang="fr-FR" dirty="0"/>
              <a:t>».</a:t>
            </a:r>
          </a:p>
          <a:p>
            <a:pPr marL="360000" indent="0">
              <a:buNone/>
            </a:pPr>
            <a:r>
              <a:rPr lang="fr-FR" dirty="0"/>
              <a:t>- Les disciples voient le Seigneur (20,19-23)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En </a:t>
            </a:r>
            <a:r>
              <a:rPr lang="fr-FR" i="1" dirty="0">
                <a:highlight>
                  <a:srgbClr val="FFFF00"/>
                </a:highlight>
              </a:rPr>
              <a:t>voyant le Seigneur</a:t>
            </a:r>
            <a:r>
              <a:rPr lang="fr-FR" i="1" dirty="0"/>
              <a:t>, les disciples furent tout à la joie </a:t>
            </a:r>
            <a:r>
              <a:rPr lang="fr-FR" dirty="0"/>
              <a:t>»</a:t>
            </a:r>
          </a:p>
          <a:p>
            <a:pPr marL="360000" indent="0">
              <a:buNone/>
            </a:pPr>
            <a:r>
              <a:rPr lang="fr-FR" dirty="0"/>
              <a:t>- Thomas voit le Seigneur (20,24-29).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Parce que tu m’as </a:t>
            </a:r>
            <a:r>
              <a:rPr lang="fr-FR" i="1" dirty="0">
                <a:highlight>
                  <a:srgbClr val="FFFF00"/>
                </a:highlight>
              </a:rPr>
              <a:t>vu</a:t>
            </a:r>
            <a:r>
              <a:rPr lang="fr-FR" i="1" dirty="0"/>
              <a:t>, tu as </a:t>
            </a:r>
            <a:r>
              <a:rPr lang="fr-FR" i="1" dirty="0">
                <a:highlight>
                  <a:srgbClr val="FFFF00"/>
                </a:highlight>
              </a:rPr>
              <a:t>cru</a:t>
            </a:r>
            <a:r>
              <a:rPr lang="fr-FR" i="1" dirty="0"/>
              <a:t> ; bienheureux ceux qui ont </a:t>
            </a:r>
            <a:r>
              <a:rPr lang="fr-FR" i="1" dirty="0">
                <a:highlight>
                  <a:srgbClr val="FFFF00"/>
                </a:highlight>
              </a:rPr>
              <a:t>cru</a:t>
            </a:r>
            <a:r>
              <a:rPr lang="fr-FR" i="1" dirty="0"/>
              <a:t> sans avoir </a:t>
            </a:r>
            <a:r>
              <a:rPr lang="fr-FR" i="1" dirty="0">
                <a:highlight>
                  <a:srgbClr val="FFFF00"/>
                </a:highlight>
              </a:rPr>
              <a:t>vu.</a:t>
            </a:r>
            <a:r>
              <a:rPr lang="fr-FR" i="1" dirty="0"/>
              <a:t> </a:t>
            </a:r>
            <a:r>
              <a:rPr lang="fr-FR" dirty="0"/>
              <a:t>»</a:t>
            </a:r>
          </a:p>
          <a:p>
            <a:pPr marL="360000" indent="0">
              <a:buNone/>
            </a:pPr>
            <a:r>
              <a:rPr lang="fr-FR" dirty="0"/>
              <a:t>- Épilogue (20,30-31)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Jésus a fait bien d’autres </a:t>
            </a:r>
            <a:r>
              <a:rPr lang="fr-FR" i="1" dirty="0">
                <a:highlight>
                  <a:srgbClr val="FFFF00"/>
                </a:highlight>
              </a:rPr>
              <a:t>signes</a:t>
            </a:r>
            <a:r>
              <a:rPr lang="fr-FR" i="1" dirty="0"/>
              <a:t> </a:t>
            </a:r>
            <a:r>
              <a:rPr lang="fr-FR" dirty="0"/>
              <a:t>… »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fr-F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fr-FR" dirty="0"/>
              <a:t>  Le lien à établir entre « </a:t>
            </a:r>
            <a:r>
              <a:rPr lang="fr-FR" sz="3300" i="1" dirty="0">
                <a:solidFill>
                  <a:srgbClr val="0070C0"/>
                </a:solidFill>
              </a:rPr>
              <a:t>Voir» </a:t>
            </a:r>
            <a:r>
              <a:rPr lang="fr-FR" sz="3300" i="1" dirty="0"/>
              <a:t>et</a:t>
            </a:r>
            <a:r>
              <a:rPr lang="fr-FR" sz="3300" i="1" dirty="0">
                <a:solidFill>
                  <a:srgbClr val="0070C0"/>
                </a:solidFill>
              </a:rPr>
              <a:t> « Croire </a:t>
            </a:r>
            <a:r>
              <a:rPr lang="fr-FR" dirty="0"/>
              <a:t>»  est l’enjeu de ce chapitre.</a:t>
            </a:r>
          </a:p>
        </p:txBody>
      </p:sp>
    </p:spTree>
    <p:extLst>
      <p:ext uri="{BB962C8B-B14F-4D97-AF65-F5344CB8AC3E}">
        <p14:creationId xmlns:p14="http://schemas.microsoft.com/office/powerpoint/2010/main" val="934685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88D8C6-BE60-55E1-DE49-9F866AB105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83B9884-BCA6-AA02-20CE-8B16C62E4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2" y="365125"/>
            <a:ext cx="11230252" cy="717951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Qui est Thomas ? </a:t>
            </a:r>
            <a:r>
              <a:rPr lang="fr-FR" sz="3600" b="1" dirty="0">
                <a:solidFill>
                  <a:srgbClr val="C00000"/>
                </a:solidFill>
              </a:rPr>
              <a:t>(20,24)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394DA4-E0A7-F2AE-DDFF-AD42A70C4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18" y="1292965"/>
            <a:ext cx="11230251" cy="48415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/>
              <a:t>« </a:t>
            </a:r>
            <a:r>
              <a:rPr lang="fr-FR" i="1" dirty="0">
                <a:solidFill>
                  <a:srgbClr val="0070C0"/>
                </a:solidFill>
              </a:rPr>
              <a:t>Thomas</a:t>
            </a:r>
            <a:r>
              <a:rPr lang="fr-FR" dirty="0"/>
              <a:t> »</a:t>
            </a:r>
            <a:br>
              <a:rPr lang="fr-FR" dirty="0"/>
            </a:br>
            <a:r>
              <a:rPr lang="fr-FR" dirty="0"/>
              <a:t>Mentionné par les synoptiques, il joue chez Jean un rôle important. </a:t>
            </a:r>
            <a:br>
              <a:rPr lang="fr-FR" dirty="0"/>
            </a:br>
            <a:r>
              <a:rPr lang="fr-FR" dirty="0"/>
              <a:t>Ainsi, lorsque Jésus part pour le tombeau de Lazare, Thomas dit :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Allons, nous aussi, et nous mourrons avec lui </a:t>
            </a:r>
            <a:r>
              <a:rPr lang="fr-FR" dirty="0"/>
              <a:t>» </a:t>
            </a:r>
            <a:r>
              <a:rPr lang="fr-FR" sz="2400" dirty="0"/>
              <a:t>(11,16).</a:t>
            </a:r>
          </a:p>
          <a:p>
            <a:pPr marL="0" indent="0">
              <a:buNone/>
            </a:pPr>
            <a:r>
              <a:rPr lang="fr-FR" dirty="0"/>
              <a:t>« </a:t>
            </a:r>
            <a:r>
              <a:rPr lang="fr-FR" i="1" dirty="0">
                <a:solidFill>
                  <a:srgbClr val="0070C0"/>
                </a:solidFill>
              </a:rPr>
              <a:t>l’un des douze </a:t>
            </a:r>
            <a:r>
              <a:rPr lang="fr-FR" dirty="0"/>
              <a:t>» (</a:t>
            </a:r>
            <a:r>
              <a:rPr lang="el-GR" dirty="0"/>
              <a:t>εις</a:t>
            </a:r>
            <a:r>
              <a:rPr lang="fr-FR" dirty="0"/>
              <a:t> </a:t>
            </a:r>
            <a:r>
              <a:rPr lang="el-GR" dirty="0"/>
              <a:t>εκ</a:t>
            </a:r>
            <a:r>
              <a:rPr lang="fr-FR" dirty="0"/>
              <a:t> </a:t>
            </a:r>
            <a:r>
              <a:rPr lang="el-GR" dirty="0"/>
              <a:t>των</a:t>
            </a:r>
            <a:r>
              <a:rPr lang="fr-FR" dirty="0"/>
              <a:t> </a:t>
            </a:r>
            <a:r>
              <a:rPr lang="el-GR" dirty="0"/>
              <a:t>δωδεκα</a:t>
            </a:r>
            <a:r>
              <a:rPr lang="fr-FR" dirty="0"/>
              <a:t>)</a:t>
            </a:r>
            <a:br>
              <a:rPr lang="fr-FR" dirty="0"/>
            </a:br>
            <a:r>
              <a:rPr lang="fr-FR" dirty="0"/>
              <a:t>Jean utilise peu ce terme, plutôt dans les situations de crise </a:t>
            </a:r>
            <a:r>
              <a:rPr lang="fr-FR" sz="2400" dirty="0"/>
              <a:t>(6,67; 6,70, …)</a:t>
            </a:r>
          </a:p>
          <a:p>
            <a:pPr marL="0" indent="0">
              <a:buNone/>
            </a:pPr>
            <a:r>
              <a:rPr lang="fr-FR" dirty="0"/>
              <a:t>« </a:t>
            </a:r>
            <a:r>
              <a:rPr lang="fr-FR" i="1" dirty="0">
                <a:solidFill>
                  <a:srgbClr val="0070C0"/>
                </a:solidFill>
              </a:rPr>
              <a:t>appelé Didyme </a:t>
            </a:r>
            <a:r>
              <a:rPr lang="fr-FR" dirty="0"/>
              <a:t>»</a:t>
            </a:r>
            <a:br>
              <a:rPr lang="fr-FR" dirty="0"/>
            </a:br>
            <a:r>
              <a:rPr lang="el-GR" dirty="0"/>
              <a:t>Διδυμος</a:t>
            </a:r>
            <a:r>
              <a:rPr lang="fr-FR" dirty="0"/>
              <a:t> transcrit un nom araméen qui signifie « </a:t>
            </a:r>
            <a:r>
              <a:rPr lang="fr-FR" i="1" dirty="0"/>
              <a:t>jumeau</a:t>
            </a:r>
            <a:r>
              <a:rPr lang="fr-FR" dirty="0"/>
              <a:t> ».</a:t>
            </a:r>
          </a:p>
          <a:p>
            <a:pPr marL="0" indent="0">
              <a:buNone/>
            </a:pPr>
            <a:r>
              <a:rPr lang="fr-FR" dirty="0"/>
              <a:t>« </a:t>
            </a:r>
            <a:r>
              <a:rPr lang="fr-FR" i="1" dirty="0">
                <a:solidFill>
                  <a:srgbClr val="0070C0"/>
                </a:solidFill>
              </a:rPr>
              <a:t>n’était pas avec eux lorsque vint Jésus. </a:t>
            </a:r>
            <a:r>
              <a:rPr lang="fr-FR" dirty="0"/>
              <a:t>»</a:t>
            </a:r>
            <a:br>
              <a:rPr lang="fr-FR" dirty="0"/>
            </a:br>
            <a:r>
              <a:rPr lang="fr-FR" dirty="0"/>
              <a:t>Thomas n’a pas vu le Ressuscité ; nous non plus. </a:t>
            </a:r>
            <a:br>
              <a:rPr lang="fr-FR" dirty="0"/>
            </a:br>
            <a:r>
              <a:rPr lang="fr-FR" dirty="0"/>
              <a:t>			Il est bien notre « </a:t>
            </a:r>
            <a:r>
              <a:rPr lang="fr-FR" i="1" dirty="0"/>
              <a:t>jumeau </a:t>
            </a:r>
            <a:r>
              <a:rPr lang="fr-FR" dirty="0"/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463116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4122A-A041-EA94-2423-6A97ACD6CE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5D2D6CF-BA83-124F-879D-84B8C8FA58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2" y="365125"/>
            <a:ext cx="11230252" cy="717951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Thomas récuse le témoignage des apôtres </a:t>
            </a:r>
            <a:r>
              <a:rPr lang="fr-FR" sz="3200" b="1" dirty="0">
                <a:solidFill>
                  <a:srgbClr val="C00000"/>
                </a:solidFill>
              </a:rPr>
              <a:t>(20,25)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1E04F51-6ADC-C86A-3A8C-6279A3782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19" y="1292965"/>
            <a:ext cx="10981676" cy="484150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i="1" dirty="0">
                <a:solidFill>
                  <a:srgbClr val="0070C0"/>
                </a:solidFill>
              </a:rPr>
              <a:t>Les autres disciples lui disaient : « Nous avons vu le Seigneur ! » </a:t>
            </a:r>
            <a:br>
              <a:rPr lang="fr-FR" dirty="0"/>
            </a:br>
            <a:r>
              <a:rPr lang="fr-FR" dirty="0"/>
              <a:t>Ils disent qu’ils ont  « </a:t>
            </a:r>
            <a:r>
              <a:rPr lang="fr-FR" i="1" dirty="0"/>
              <a:t>vu</a:t>
            </a:r>
            <a:r>
              <a:rPr lang="fr-FR" dirty="0"/>
              <a:t> </a:t>
            </a:r>
            <a:r>
              <a:rPr lang="fr-FR" i="1" dirty="0"/>
              <a:t>le Seigneur </a:t>
            </a:r>
            <a:r>
              <a:rPr lang="fr-FR" dirty="0"/>
              <a:t>» (et non qu’ils ont revu Jésus).</a:t>
            </a:r>
          </a:p>
          <a:p>
            <a:pPr marL="0" indent="0">
              <a:buNone/>
            </a:pPr>
            <a:r>
              <a:rPr lang="fr-FR" i="1" dirty="0">
                <a:solidFill>
                  <a:srgbClr val="0070C0"/>
                </a:solidFill>
              </a:rPr>
              <a:t>Mais il leur déclara : « Si je ne vois pas dans ses mains la marque des clous, si je ne mets pas mon doigt dans la marque des clous, </a:t>
            </a:r>
            <a:br>
              <a:rPr lang="fr-FR" i="1" dirty="0">
                <a:solidFill>
                  <a:srgbClr val="0070C0"/>
                </a:solidFill>
              </a:rPr>
            </a:br>
            <a:r>
              <a:rPr lang="fr-FR" i="1" dirty="0">
                <a:solidFill>
                  <a:srgbClr val="0070C0"/>
                </a:solidFill>
              </a:rPr>
              <a:t>si je ne mets pas la main dans son côté, non, je ne croirai pas ! »</a:t>
            </a:r>
            <a:br>
              <a:rPr lang="fr-FR" dirty="0"/>
            </a:br>
            <a:r>
              <a:rPr lang="fr-FR" dirty="0"/>
              <a:t>Thomas ne se satisfait pas du témoignage des apôtres. </a:t>
            </a:r>
            <a:br>
              <a:rPr lang="fr-FR" dirty="0"/>
            </a:br>
            <a:r>
              <a:rPr lang="fr-FR" dirty="0"/>
              <a:t>Il revendique un accès immédiat à la réalité de la Résurrection. </a:t>
            </a:r>
            <a:br>
              <a:rPr lang="fr-FR" dirty="0"/>
            </a:br>
            <a:r>
              <a:rPr lang="fr-FR" dirty="0"/>
              <a:t>Il veut soumettre l’acte de Dieu aux critères de la vérification empirique : </a:t>
            </a:r>
            <a:r>
              <a:rPr lang="fr-FR" u="sng" dirty="0"/>
              <a:t>voir</a:t>
            </a:r>
            <a:r>
              <a:rPr lang="fr-FR" dirty="0"/>
              <a:t> et </a:t>
            </a:r>
            <a:r>
              <a:rPr lang="fr-FR" u="sng" dirty="0"/>
              <a:t>toucher</a:t>
            </a:r>
            <a:r>
              <a:rPr lang="fr-FR" dirty="0"/>
              <a:t> (le plus immédiat des sens, donnant le sentiment </a:t>
            </a:r>
            <a:br>
              <a:rPr lang="fr-FR" dirty="0"/>
            </a:br>
            <a:r>
              <a:rPr lang="fr-FR" dirty="0"/>
              <a:t>d’une saisie brute du réel).</a:t>
            </a:r>
          </a:p>
          <a:p>
            <a:pPr marL="0" indent="0" algn="ctr">
              <a:buNone/>
            </a:pPr>
            <a:r>
              <a:rPr lang="fr-FR" dirty="0"/>
              <a:t>Cette demande de preuve rappelle la demande constante de signes :</a:t>
            </a:r>
            <a:br>
              <a:rPr lang="fr-FR" dirty="0"/>
            </a:br>
            <a:r>
              <a:rPr lang="fr-FR" dirty="0"/>
              <a:t>« </a:t>
            </a:r>
            <a:r>
              <a:rPr lang="fr-FR" i="1" dirty="0"/>
              <a:t>Si vous ne voyez pas de signes et de prodiges, </a:t>
            </a:r>
            <a:br>
              <a:rPr lang="fr-FR" i="1" dirty="0"/>
            </a:br>
            <a:r>
              <a:rPr lang="fr-FR" i="1" dirty="0"/>
              <a:t>vous ne croirez donc jamais ! </a:t>
            </a:r>
            <a:r>
              <a:rPr lang="fr-FR" dirty="0"/>
              <a:t>» (4,28 - lors du second signe de Cana).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5040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B26E9B-9A72-E2E4-CB50-B56ED6F287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44A8489-B7C0-7717-6EAA-FFC21288E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82" y="365125"/>
            <a:ext cx="11230252" cy="717951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Jésus vient </a:t>
            </a:r>
            <a:r>
              <a:rPr lang="fr-FR" sz="3200" b="1" dirty="0">
                <a:solidFill>
                  <a:srgbClr val="C00000"/>
                </a:solidFill>
              </a:rPr>
              <a:t>(20,26)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EE66FDB-6BCC-2CB6-2F22-47961C197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51" y="1292965"/>
            <a:ext cx="11665259" cy="48415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i="1" dirty="0">
                <a:solidFill>
                  <a:srgbClr val="0070C0"/>
                </a:solidFill>
              </a:rPr>
              <a:t>Huit jours plus tard, les disciples se trouvaient de nouveau dans la maison, </a:t>
            </a:r>
            <a:br>
              <a:rPr lang="fr-FR" i="1" dirty="0">
                <a:solidFill>
                  <a:srgbClr val="0070C0"/>
                </a:solidFill>
              </a:rPr>
            </a:br>
            <a:r>
              <a:rPr lang="fr-FR" i="1" dirty="0">
                <a:solidFill>
                  <a:srgbClr val="0070C0"/>
                </a:solidFill>
              </a:rPr>
              <a:t>et Thomas était avec eux.</a:t>
            </a:r>
            <a:br>
              <a:rPr lang="fr-FR" i="1" dirty="0">
                <a:solidFill>
                  <a:srgbClr val="0070C0"/>
                </a:solidFill>
              </a:rPr>
            </a:br>
            <a:r>
              <a:rPr lang="fr-FR" dirty="0"/>
              <a:t>La référence à une assemblée chrétienne (</a:t>
            </a:r>
            <a:r>
              <a:rPr lang="fr-FR" i="1" dirty="0"/>
              <a:t>les disciples</a:t>
            </a:r>
            <a:r>
              <a:rPr lang="fr-FR" dirty="0"/>
              <a:t>), dominicale </a:t>
            </a:r>
            <a:br>
              <a:rPr lang="fr-FR" dirty="0"/>
            </a:br>
            <a:r>
              <a:rPr lang="fr-FR" dirty="0"/>
              <a:t>(</a:t>
            </a:r>
            <a:r>
              <a:rPr lang="fr-FR" i="1" dirty="0"/>
              <a:t>le huitième jour</a:t>
            </a:r>
            <a:r>
              <a:rPr lang="fr-FR" dirty="0"/>
              <a:t>) et ecclésiale (</a:t>
            </a:r>
            <a:r>
              <a:rPr lang="fr-FR" i="1" dirty="0"/>
              <a:t>dans la maison</a:t>
            </a:r>
            <a:r>
              <a:rPr lang="fr-FR" dirty="0"/>
              <a:t>) est patente.</a:t>
            </a:r>
          </a:p>
          <a:p>
            <a:pPr marL="0" indent="0">
              <a:buNone/>
            </a:pPr>
            <a:r>
              <a:rPr lang="fr-FR" i="1" dirty="0">
                <a:solidFill>
                  <a:srgbClr val="0070C0"/>
                </a:solidFill>
              </a:rPr>
              <a:t>Jésus vient, alors que les portes étaient verrouillées, et il était là au milieu d’eux. </a:t>
            </a:r>
            <a:br>
              <a:rPr lang="fr-FR" i="1" dirty="0">
                <a:solidFill>
                  <a:srgbClr val="0070C0"/>
                </a:solidFill>
              </a:rPr>
            </a:br>
            <a:r>
              <a:rPr lang="fr-FR" dirty="0"/>
              <a:t>Comme dans la première apparition aux disciples (20,19-23), Jésus vient </a:t>
            </a:r>
            <a:br>
              <a:rPr lang="fr-FR" dirty="0"/>
            </a:br>
            <a:r>
              <a:rPr lang="fr-FR" dirty="0"/>
              <a:t>de sa propre initiative. Quel que soit l’obstacle (</a:t>
            </a:r>
            <a:r>
              <a:rPr lang="fr-FR" i="1" dirty="0"/>
              <a:t>les portes verrouillées</a:t>
            </a:r>
            <a:r>
              <a:rPr lang="fr-FR" dirty="0"/>
              <a:t>), </a:t>
            </a:r>
            <a:br>
              <a:rPr lang="fr-FR" dirty="0"/>
            </a:br>
            <a:r>
              <a:rPr lang="fr-FR" dirty="0"/>
              <a:t>il peut se rendre présent parmi les siens quand et comme il le veut. </a:t>
            </a:r>
          </a:p>
          <a:p>
            <a:pPr marL="0" indent="0">
              <a:buNone/>
            </a:pPr>
            <a:r>
              <a:rPr lang="fr-FR" i="1" dirty="0">
                <a:solidFill>
                  <a:srgbClr val="0070C0"/>
                </a:solidFill>
              </a:rPr>
              <a:t>Il dit : « La paix soit avec vous ! »</a:t>
            </a:r>
            <a:br>
              <a:rPr lang="fr-FR" i="1" dirty="0">
                <a:solidFill>
                  <a:srgbClr val="0070C0"/>
                </a:solidFill>
              </a:rPr>
            </a:br>
            <a:r>
              <a:rPr lang="fr-FR" dirty="0"/>
              <a:t>Par sa présence</a:t>
            </a:r>
            <a:r>
              <a:rPr lang="fr-FR" i="1" dirty="0"/>
              <a:t>, </a:t>
            </a:r>
            <a:r>
              <a:rPr lang="fr-FR" dirty="0"/>
              <a:t>le Ressuscité efface la peur. Il apporte le pardon.</a:t>
            </a:r>
            <a:br>
              <a:rPr lang="fr-FR" dirty="0"/>
            </a:br>
            <a:r>
              <a:rPr lang="fr-FR" dirty="0"/>
              <a:t>La paix qu’il annonce n’est pas un souhait, mais un don - fruit de sa Passion.</a:t>
            </a:r>
          </a:p>
        </p:txBody>
      </p:sp>
    </p:spTree>
    <p:extLst>
      <p:ext uri="{BB962C8B-B14F-4D97-AF65-F5344CB8AC3E}">
        <p14:creationId xmlns:p14="http://schemas.microsoft.com/office/powerpoint/2010/main" val="2637974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DB46BA-6561-BA48-C181-BE41532F0B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131D0E-563C-3848-C9DE-7A8E1F2B1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98433" y="604823"/>
            <a:ext cx="6443708" cy="717951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Jésus parle à Thomas </a:t>
            </a:r>
            <a:r>
              <a:rPr lang="fr-FR" sz="3200" b="1" dirty="0">
                <a:solidFill>
                  <a:srgbClr val="C00000"/>
                </a:solidFill>
              </a:rPr>
              <a:t>(20,27)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2252549-CE70-0F6A-9802-6CBF7D858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701" y="1518204"/>
            <a:ext cx="11132598" cy="462514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spcAft>
                <a:spcPts val="600"/>
              </a:spcAft>
              <a:buNone/>
            </a:pPr>
            <a:r>
              <a:rPr lang="fr-FR" dirty="0">
                <a:solidFill>
                  <a:srgbClr val="0070C0"/>
                </a:solidFill>
              </a:rPr>
              <a:t>« Puis il dit à Thomas : " Avance ton doigt ici, et vois mes mains ; </a:t>
            </a:r>
            <a:br>
              <a:rPr lang="fr-FR" dirty="0">
                <a:solidFill>
                  <a:srgbClr val="0070C0"/>
                </a:solidFill>
              </a:rPr>
            </a:br>
            <a:r>
              <a:rPr lang="fr-FR" dirty="0">
                <a:solidFill>
                  <a:srgbClr val="0070C0"/>
                </a:solidFill>
              </a:rPr>
              <a:t>avance ta main, et mets-la dans mon côté "»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/>
              <a:t>Le Christ connaît l’état d’esprit de Thomas sans que celui-ci ait dit un mot </a:t>
            </a:r>
            <a:br>
              <a:rPr lang="fr-FR" dirty="0"/>
            </a:br>
            <a:r>
              <a:rPr lang="fr-FR" dirty="0"/>
              <a:t>(cf. 2,25 : </a:t>
            </a:r>
            <a:r>
              <a:rPr lang="fr-FR" dirty="0">
                <a:solidFill>
                  <a:srgbClr val="0070C0"/>
                </a:solidFill>
              </a:rPr>
              <a:t> </a:t>
            </a:r>
            <a:r>
              <a:rPr lang="fr-FR" dirty="0"/>
              <a:t>« </a:t>
            </a:r>
            <a:r>
              <a:rPr lang="fr-FR" i="1" dirty="0"/>
              <a:t>Il</a:t>
            </a:r>
            <a:r>
              <a:rPr lang="fr-FR" dirty="0"/>
              <a:t> (Jésus) </a:t>
            </a:r>
            <a:r>
              <a:rPr lang="fr-FR" i="1" dirty="0"/>
              <a:t>n’avait besoin d’aucun témoignage sur l’homme ; </a:t>
            </a:r>
            <a:br>
              <a:rPr lang="fr-FR" i="1" dirty="0"/>
            </a:br>
            <a:r>
              <a:rPr lang="fr-FR" i="1" dirty="0"/>
              <a:t>lui-même, en effet, connaissait ce qu’il y a dans l’homme </a:t>
            </a:r>
            <a:r>
              <a:rPr lang="fr-FR" dirty="0"/>
              <a:t>».)</a:t>
            </a:r>
            <a:br>
              <a:rPr lang="fr-FR" dirty="0"/>
            </a:br>
            <a:r>
              <a:rPr lang="fr-FR" dirty="0"/>
              <a:t>Il reprend les propres termes de Thomas et l’invite à faire ce qu’il a demandé, </a:t>
            </a:r>
            <a:br>
              <a:rPr lang="fr-FR" dirty="0"/>
            </a:br>
            <a:r>
              <a:rPr lang="fr-FR" dirty="0"/>
              <a:t>c’est-à-dire à constater qu’il est bien le Crucifié et qu’il est Vivant.</a:t>
            </a:r>
          </a:p>
          <a:p>
            <a:pPr marL="1980000" indent="0">
              <a:buNone/>
            </a:pPr>
            <a:r>
              <a:rPr lang="fr-FR" dirty="0">
                <a:solidFill>
                  <a:srgbClr val="0070C0"/>
                </a:solidFill>
              </a:rPr>
              <a:t>       « Cesse d’être incrédule, sois croyant. »</a:t>
            </a:r>
          </a:p>
          <a:p>
            <a:pPr marL="0" indent="0">
              <a:spcBef>
                <a:spcPts val="0"/>
              </a:spcBef>
              <a:buNone/>
            </a:pPr>
            <a:r>
              <a:rPr lang="fr-FR" dirty="0"/>
              <a:t>Comme dans le cas de Marie-Madeleine (</a:t>
            </a:r>
            <a:r>
              <a:rPr lang="fr-FR" sz="2600" dirty="0"/>
              <a:t>20,16</a:t>
            </a:r>
            <a:r>
              <a:rPr lang="fr-FR" dirty="0"/>
              <a:t>), la parole du Christ </a:t>
            </a:r>
            <a:br>
              <a:rPr lang="fr-FR" dirty="0"/>
            </a:br>
            <a:r>
              <a:rPr lang="fr-FR" dirty="0"/>
              <a:t>a manifesté sa souveraineté. Elle atteint Thomas au plus profond de lui-même.</a:t>
            </a:r>
            <a:br>
              <a:rPr lang="fr-FR" dirty="0"/>
            </a:br>
            <a:r>
              <a:rPr lang="fr-FR" dirty="0"/>
              <a:t>Le Christ l’exhorte alors à Le reconnaître et à passer de l’incrédulité à la foi.</a:t>
            </a:r>
          </a:p>
          <a:p>
            <a:pPr marL="0" indent="0" algn="ctr">
              <a:buNone/>
            </a:pPr>
            <a:r>
              <a:rPr lang="fr-FR" dirty="0">
                <a:highlight>
                  <a:srgbClr val="FFFF00"/>
                </a:highlight>
              </a:rPr>
              <a:t>La foi est un don du Ressuscité,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et non le fruit d’une démarche humaine fondée sur l’expérience empirique. </a:t>
            </a:r>
          </a:p>
        </p:txBody>
      </p:sp>
    </p:spTree>
    <p:extLst>
      <p:ext uri="{BB962C8B-B14F-4D97-AF65-F5344CB8AC3E}">
        <p14:creationId xmlns:p14="http://schemas.microsoft.com/office/powerpoint/2010/main" val="3742069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BB96C1-4C7B-CF9C-D176-B3BB68166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38E53A3-8C07-8CA9-F46E-23094DC64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52582" y="404057"/>
            <a:ext cx="8229600" cy="602541"/>
          </a:xfrm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La confession de foi de Thomas </a:t>
            </a:r>
            <a:r>
              <a:rPr lang="fr-FR" sz="3200" b="1" dirty="0">
                <a:solidFill>
                  <a:srgbClr val="C00000"/>
                </a:solidFill>
              </a:rPr>
              <a:t>(20,28)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F9F0675-E423-5633-9194-ED37223E6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064" y="1006598"/>
            <a:ext cx="11003872" cy="5486277"/>
          </a:xfrm>
        </p:spPr>
        <p:txBody>
          <a:bodyPr>
            <a:normAutofit fontScale="925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fr-FR" b="1" dirty="0">
                <a:solidFill>
                  <a:schemeClr val="accent1"/>
                </a:solidFill>
              </a:rPr>
              <a:t>«  Alors Thomas lui dit : « Mon Seigneur et mon Dieu ! »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fr-FR" dirty="0"/>
              <a:t>Thomas n’a plus besoin de toucher. Il confesse sa foi.</a:t>
            </a:r>
            <a:br>
              <a:rPr lang="fr-FR" dirty="0"/>
            </a:br>
            <a:r>
              <a:rPr lang="fr-FR" dirty="0"/>
              <a:t> «</a:t>
            </a:r>
            <a:r>
              <a:rPr lang="fr-FR" dirty="0">
                <a:solidFill>
                  <a:srgbClr val="0070C0"/>
                </a:solidFill>
              </a:rPr>
              <a:t> </a:t>
            </a:r>
            <a:r>
              <a:rPr lang="fr-FR" i="1" dirty="0">
                <a:solidFill>
                  <a:srgbClr val="0070C0"/>
                </a:solidFill>
              </a:rPr>
              <a:t>Mon Seigneur </a:t>
            </a:r>
            <a:r>
              <a:rPr lang="fr-FR" dirty="0"/>
              <a:t>» (</a:t>
            </a:r>
            <a:r>
              <a:rPr lang="el-GR" dirty="0"/>
              <a:t>ο</a:t>
            </a:r>
            <a:r>
              <a:rPr lang="fr-FR" dirty="0"/>
              <a:t> </a:t>
            </a:r>
            <a:r>
              <a:rPr lang="el-GR" dirty="0"/>
              <a:t>κυριος</a:t>
            </a:r>
            <a:r>
              <a:rPr lang="fr-FR" dirty="0"/>
              <a:t> </a:t>
            </a:r>
            <a:r>
              <a:rPr lang="el-GR" dirty="0"/>
              <a:t>μου</a:t>
            </a:r>
            <a:r>
              <a:rPr lang="fr-FR" dirty="0"/>
              <a:t>) </a:t>
            </a:r>
            <a:br>
              <a:rPr lang="fr-FR" dirty="0"/>
            </a:br>
            <a:r>
              <a:rPr lang="fr-FR" dirty="0"/>
              <a:t>La septante utilise le terme </a:t>
            </a:r>
            <a:r>
              <a:rPr lang="el-GR" dirty="0">
                <a:solidFill>
                  <a:schemeClr val="accent1"/>
                </a:solidFill>
              </a:rPr>
              <a:t>κυριος</a:t>
            </a:r>
            <a:r>
              <a:rPr lang="fr-FR" b="1" dirty="0">
                <a:solidFill>
                  <a:schemeClr val="accent1"/>
                </a:solidFill>
              </a:rPr>
              <a:t> </a:t>
            </a:r>
            <a:r>
              <a:rPr lang="fr-FR" dirty="0"/>
              <a:t>pour traduire le tétragramme divin.</a:t>
            </a:r>
            <a:br>
              <a:rPr lang="fr-FR" dirty="0"/>
            </a:br>
            <a:r>
              <a:rPr lang="fr-FR" dirty="0"/>
              <a:t>Le NT l’applique à Jésus comme désignation royale et messianique,</a:t>
            </a:r>
            <a:br>
              <a:rPr lang="fr-FR" dirty="0"/>
            </a:br>
            <a:r>
              <a:rPr lang="fr-FR" dirty="0"/>
              <a:t> et finalement pour affirmer sa souveraineté universelle.	.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fr-FR" dirty="0"/>
              <a:t>« </a:t>
            </a:r>
            <a:r>
              <a:rPr lang="fr-FR" i="1" dirty="0">
                <a:solidFill>
                  <a:srgbClr val="0070C0"/>
                </a:solidFill>
              </a:rPr>
              <a:t>Mon Dieu </a:t>
            </a:r>
            <a:r>
              <a:rPr lang="fr-FR" dirty="0"/>
              <a:t>» (</a:t>
            </a:r>
            <a:r>
              <a:rPr lang="el-GR" dirty="0"/>
              <a:t>ο</a:t>
            </a:r>
            <a:r>
              <a:rPr lang="fr-FR" dirty="0"/>
              <a:t> </a:t>
            </a:r>
            <a:r>
              <a:rPr lang="el-GR" dirty="0"/>
              <a:t>θεος</a:t>
            </a:r>
            <a:r>
              <a:rPr lang="fr-FR" dirty="0"/>
              <a:t> </a:t>
            </a:r>
            <a:r>
              <a:rPr lang="el-GR" dirty="0"/>
              <a:t>μου</a:t>
            </a:r>
            <a:r>
              <a:rPr lang="fr-FR" dirty="0"/>
              <a:t>)</a:t>
            </a:r>
            <a:br>
              <a:rPr lang="fr-FR" dirty="0"/>
            </a:br>
            <a:r>
              <a:rPr lang="fr-FR" dirty="0"/>
              <a:t>Elevé, le Ressuscité a repris la place que lui donnait le prologue de l’évangile :</a:t>
            </a:r>
            <a:br>
              <a:rPr lang="fr-FR" dirty="0"/>
            </a:br>
            <a:r>
              <a:rPr lang="fr-FR" dirty="0"/>
              <a:t>«  </a:t>
            </a:r>
            <a:r>
              <a:rPr lang="fr-FR" i="1" dirty="0"/>
              <a:t>Au commencement était le Verbe, et le Verbe était auprès de Dieu, </a:t>
            </a:r>
            <a:br>
              <a:rPr lang="fr-FR" i="1" dirty="0"/>
            </a:br>
            <a:r>
              <a:rPr lang="fr-FR" i="1" dirty="0"/>
              <a:t>et le Verbe était Dieu </a:t>
            </a:r>
            <a:r>
              <a:rPr lang="fr-FR" dirty="0"/>
              <a:t>» (1,1).</a:t>
            </a:r>
            <a:br>
              <a:rPr lang="fr-FR" dirty="0"/>
            </a:br>
            <a:endParaRPr lang="fr-FR" dirty="0"/>
          </a:p>
          <a:p>
            <a:pPr marL="0" indent="0">
              <a:spcBef>
                <a:spcPts val="0"/>
              </a:spcBef>
              <a:buNone/>
            </a:pPr>
            <a:r>
              <a:rPr lang="fr-FR" dirty="0"/>
              <a:t>En prononçant ces termes, Thomas n’exprime pas seulement sa foi propre. </a:t>
            </a:r>
            <a:br>
              <a:rPr lang="fr-FR" dirty="0"/>
            </a:br>
            <a:r>
              <a:rPr lang="fr-FR" dirty="0"/>
              <a:t>Il parle au nom de la communauté johannique. </a:t>
            </a:r>
            <a:br>
              <a:rPr lang="fr-FR" dirty="0"/>
            </a:br>
            <a:r>
              <a:rPr lang="fr-FR" dirty="0"/>
              <a:t>Sa confession, unique dans le NT, offre à l’évangile de Jean son point culminant. </a:t>
            </a:r>
          </a:p>
          <a:p>
            <a:pPr marL="0" indent="0">
              <a:spcBef>
                <a:spcPts val="0"/>
              </a:spcBef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89778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2A90A4-43D4-B5DC-56CC-962215234E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F33AD-81CA-DFD3-F3A9-28329951F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1751" y="400637"/>
            <a:ext cx="9907479" cy="717951"/>
          </a:xfrm>
        </p:spPr>
        <p:txBody>
          <a:bodyPr>
            <a:norm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Heureux ceux qui croient aujourd’hui ! </a:t>
            </a:r>
            <a:r>
              <a:rPr lang="fr-FR" sz="3200" b="1" dirty="0">
                <a:solidFill>
                  <a:srgbClr val="C00000"/>
                </a:solidFill>
              </a:rPr>
              <a:t>(20,29)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8FDE34-D9DB-0294-A289-9FBE29EEF8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589" y="1234119"/>
            <a:ext cx="11003872" cy="5308724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b="1" dirty="0">
                <a:solidFill>
                  <a:schemeClr val="accent1"/>
                </a:solidFill>
              </a:rPr>
              <a:t>«  Jésus lui dit : « Parce que tu m’as vu, tu crois. </a:t>
            </a:r>
            <a:br>
              <a:rPr lang="fr-FR" b="1" dirty="0">
                <a:solidFill>
                  <a:schemeClr val="accent1"/>
                </a:solidFill>
              </a:rPr>
            </a:br>
            <a:r>
              <a:rPr lang="fr-FR" b="1" dirty="0">
                <a:solidFill>
                  <a:schemeClr val="accent1"/>
                </a:solidFill>
              </a:rPr>
              <a:t>Heureux ceux qui croient sans avoir vu. »</a:t>
            </a:r>
            <a:br>
              <a:rPr lang="fr-FR" dirty="0">
                <a:solidFill>
                  <a:schemeClr val="accent1"/>
                </a:solidFill>
              </a:rPr>
            </a:br>
            <a:endParaRPr lang="fr-FR" dirty="0">
              <a:solidFill>
                <a:schemeClr val="accent1"/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dirty="0"/>
              <a:t>La formule est paradoxale. Elle relativise la portée des apparitions. </a:t>
            </a:r>
            <a:br>
              <a:rPr lang="fr-FR" dirty="0"/>
            </a:br>
            <a:endParaRPr lang="fr-FR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dirty="0"/>
              <a:t>En Jean 20,8, « </a:t>
            </a:r>
            <a:r>
              <a:rPr lang="fr-FR" i="1" dirty="0"/>
              <a:t>l’autre disciple </a:t>
            </a:r>
            <a:r>
              <a:rPr lang="fr-FR" dirty="0"/>
              <a:t>» croit en voyant le tombeau vide et les bandelettes, </a:t>
            </a:r>
            <a:br>
              <a:rPr lang="fr-FR" dirty="0"/>
            </a:br>
            <a:r>
              <a:rPr lang="fr-FR" dirty="0"/>
              <a:t>mais sans avoir vu le Ressuscité. </a:t>
            </a:r>
            <a:br>
              <a:rPr lang="fr-FR" dirty="0"/>
            </a:br>
            <a:r>
              <a:rPr lang="fr-FR" dirty="0"/>
              <a:t>La foi ne dépend ni d’un miracle, ni d’une apparition. Elle est fondée sur l’Ecriture, </a:t>
            </a:r>
            <a:br>
              <a:rPr lang="fr-FR" dirty="0"/>
            </a:br>
            <a:r>
              <a:rPr lang="fr-FR" dirty="0"/>
              <a:t>qui garde la mémoire de l’action de Jésus, et sur le Paraclet, qui ouvre la relation au Ressuscité </a:t>
            </a:r>
            <a:br>
              <a:rPr lang="fr-FR" dirty="0"/>
            </a:br>
            <a:r>
              <a:rPr lang="fr-FR" dirty="0"/>
              <a:t>dans la vie présente.</a:t>
            </a:r>
            <a:br>
              <a:rPr lang="fr-FR" dirty="0"/>
            </a:br>
            <a:br>
              <a:rPr lang="fr-FR" dirty="0"/>
            </a:br>
            <a:r>
              <a:rPr lang="fr-FR" dirty="0"/>
              <a:t>La foi est un voir ; mais il s’agit de </a:t>
            </a:r>
            <a:r>
              <a:rPr lang="fr-FR" u="sng" dirty="0"/>
              <a:t>voir le Père dans le Christ</a:t>
            </a:r>
            <a:r>
              <a:rPr lang="fr-FR" dirty="0"/>
              <a:t>.</a:t>
            </a:r>
            <a:br>
              <a:rPr lang="fr-FR" dirty="0"/>
            </a:br>
            <a:endParaRPr lang="fr-FR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dirty="0"/>
              <a:t>  « </a:t>
            </a:r>
            <a:r>
              <a:rPr lang="fr-FR" i="1" dirty="0"/>
              <a:t>En ce jour-là, vous reconnaîtrez que je suis en mon Père, </a:t>
            </a:r>
            <a:br>
              <a:rPr lang="fr-FR" i="1" dirty="0"/>
            </a:br>
            <a:r>
              <a:rPr lang="fr-FR" i="1" dirty="0"/>
              <a:t>que vous êtes en moi, et moi en vous </a:t>
            </a:r>
            <a:r>
              <a:rPr lang="fr-FR" dirty="0"/>
              <a:t>» (14,20).</a:t>
            </a:r>
            <a:br>
              <a:rPr lang="fr-FR" dirty="0"/>
            </a:br>
            <a:endParaRPr lang="fr-FR" dirty="0"/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fr-FR" dirty="0"/>
              <a:t>Les apparitions sont des « signes ». </a:t>
            </a:r>
            <a:br>
              <a:rPr lang="fr-FR" dirty="0"/>
            </a:br>
            <a:r>
              <a:rPr lang="fr-FR" dirty="0"/>
              <a:t>Ce qui compte vraiment, c’est la communion avec le Ressuscité. </a:t>
            </a:r>
          </a:p>
        </p:txBody>
      </p:sp>
    </p:spTree>
    <p:extLst>
      <p:ext uri="{BB962C8B-B14F-4D97-AF65-F5344CB8AC3E}">
        <p14:creationId xmlns:p14="http://schemas.microsoft.com/office/powerpoint/2010/main" val="35036825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74B9FC-BC6C-1CFB-2A68-0EAC1101C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4AB3D9-E1A8-1E59-14FF-1C9D55089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93" y="471085"/>
            <a:ext cx="9596761" cy="717951"/>
          </a:xfrm>
        </p:spPr>
        <p:txBody>
          <a:bodyPr>
            <a:norm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Conclusion : l’</a:t>
            </a:r>
            <a:r>
              <a:rPr lang="fr-FR" b="1" cap="all" dirty="0">
                <a:solidFill>
                  <a:srgbClr val="C00000"/>
                </a:solidFill>
              </a:rPr>
              <a:t>é</a:t>
            </a:r>
            <a:r>
              <a:rPr lang="fr-FR" b="1" dirty="0">
                <a:solidFill>
                  <a:srgbClr val="C00000"/>
                </a:solidFill>
              </a:rPr>
              <a:t>vangile des signes </a:t>
            </a:r>
            <a:r>
              <a:rPr lang="fr-FR" sz="3200" b="1" dirty="0">
                <a:solidFill>
                  <a:srgbClr val="C00000"/>
                </a:solidFill>
              </a:rPr>
              <a:t>(20,30-31)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D2983C-F7E3-C19D-C2A7-20627071F6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718" y="1349529"/>
            <a:ext cx="11629749" cy="479382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fr-FR" dirty="0">
                <a:solidFill>
                  <a:schemeClr val="accent1"/>
                </a:solidFill>
              </a:rPr>
              <a:t>«  Jésus a fait en présence des disciples bien d’autres </a:t>
            </a:r>
            <a:r>
              <a:rPr lang="fr-FR" b="1" dirty="0">
                <a:solidFill>
                  <a:schemeClr val="accent1"/>
                </a:solidFill>
              </a:rPr>
              <a:t>signes</a:t>
            </a:r>
            <a:r>
              <a:rPr lang="fr-FR" dirty="0">
                <a:solidFill>
                  <a:schemeClr val="accent1"/>
                </a:solidFill>
              </a:rPr>
              <a:t> qui ne sont pas écrits dans ce livre. Mais ceux-ci ont été écrits </a:t>
            </a:r>
            <a:r>
              <a:rPr lang="fr-FR" b="1" dirty="0">
                <a:solidFill>
                  <a:schemeClr val="accent1"/>
                </a:solidFill>
              </a:rPr>
              <a:t>pour que vous croyiez </a:t>
            </a:r>
            <a:r>
              <a:rPr lang="fr-FR" dirty="0">
                <a:solidFill>
                  <a:schemeClr val="accent1"/>
                </a:solidFill>
              </a:rPr>
              <a:t>que Jésus est </a:t>
            </a:r>
            <a:br>
              <a:rPr lang="fr-FR" dirty="0">
                <a:solidFill>
                  <a:schemeClr val="accent1"/>
                </a:solidFill>
              </a:rPr>
            </a:br>
            <a:r>
              <a:rPr lang="fr-FR" dirty="0">
                <a:solidFill>
                  <a:schemeClr val="accent1"/>
                </a:solidFill>
              </a:rPr>
              <a:t>le Christ, le Fils de Dieu, et pour que, </a:t>
            </a:r>
            <a:r>
              <a:rPr lang="fr-FR" b="1" dirty="0">
                <a:solidFill>
                  <a:schemeClr val="accent1"/>
                </a:solidFill>
              </a:rPr>
              <a:t>en croyant</a:t>
            </a:r>
            <a:r>
              <a:rPr lang="fr-FR" dirty="0">
                <a:solidFill>
                  <a:schemeClr val="accent1"/>
                </a:solidFill>
              </a:rPr>
              <a:t>, vous ayez </a:t>
            </a:r>
            <a:r>
              <a:rPr lang="fr-FR" b="1" dirty="0">
                <a:solidFill>
                  <a:schemeClr val="accent1"/>
                </a:solidFill>
              </a:rPr>
              <a:t>la vie en son nom</a:t>
            </a:r>
            <a:r>
              <a:rPr lang="fr-FR" dirty="0">
                <a:solidFill>
                  <a:schemeClr val="accent1"/>
                </a:solidFill>
              </a:rPr>
              <a:t>.»</a:t>
            </a:r>
          </a:p>
          <a:p>
            <a:pPr marL="0" indent="0" algn="ctr">
              <a:buNone/>
            </a:pPr>
            <a:r>
              <a:rPr lang="fr-FR" dirty="0"/>
              <a:t>Ces versets concluent la péricope et l’</a:t>
            </a:r>
            <a:r>
              <a:rPr lang="fr-FR" cap="all" dirty="0"/>
              <a:t>é</a:t>
            </a:r>
            <a:r>
              <a:rPr lang="fr-FR" dirty="0"/>
              <a:t>vangile (le chapitre 21 est un appendice, </a:t>
            </a:r>
            <a:br>
              <a:rPr lang="fr-FR" dirty="0"/>
            </a:br>
            <a:r>
              <a:rPr lang="fr-FR" dirty="0"/>
              <a:t>écrit lorsque la communauté johannique s’est fondue dans la Grande Eglise).</a:t>
            </a:r>
          </a:p>
          <a:p>
            <a:pPr marL="0" indent="0" algn="ctr">
              <a:buNone/>
            </a:pPr>
            <a:r>
              <a:rPr lang="fr-FR" dirty="0"/>
              <a:t>Les récits de l’</a:t>
            </a:r>
            <a:r>
              <a:rPr lang="fr-FR" cap="all" dirty="0"/>
              <a:t>é</a:t>
            </a:r>
            <a:r>
              <a:rPr lang="fr-FR" dirty="0"/>
              <a:t>vangile de Jean ont un caractère de « signe » (</a:t>
            </a:r>
            <a:r>
              <a:rPr lang="el-GR" dirty="0"/>
              <a:t>σημειον</a:t>
            </a:r>
            <a:r>
              <a:rPr lang="fr-FR" dirty="0"/>
              <a:t>). </a:t>
            </a:r>
            <a:br>
              <a:rPr lang="fr-FR" dirty="0"/>
            </a:br>
            <a:r>
              <a:rPr lang="fr-FR" dirty="0"/>
              <a:t>Cana était le premier signe. Celui-ci est l’ultime rapporté par l’évangéliste. </a:t>
            </a:r>
            <a:br>
              <a:rPr lang="fr-FR" dirty="0"/>
            </a:br>
            <a:r>
              <a:rPr lang="fr-FR" dirty="0"/>
              <a:t> Tous les </a:t>
            </a:r>
            <a:r>
              <a:rPr lang="fr-FR"/>
              <a:t>signes renvoient à Dieu, </a:t>
            </a:r>
            <a:r>
              <a:rPr lang="fr-FR" dirty="0"/>
              <a:t>dans et par la personne de Jésus. </a:t>
            </a:r>
            <a:br>
              <a:rPr lang="fr-FR" dirty="0"/>
            </a:br>
            <a:r>
              <a:rPr lang="fr-FR" dirty="0"/>
              <a:t>	Ils conduisent à la foi, qui conduit à la Vie.</a:t>
            </a:r>
          </a:p>
          <a:p>
            <a:pPr marL="0" indent="0" algn="ctr">
              <a:buNone/>
            </a:pPr>
            <a:r>
              <a:rPr lang="fr-FR" dirty="0"/>
              <a:t>« </a:t>
            </a:r>
            <a:r>
              <a:rPr lang="fr-FR" dirty="0">
                <a:solidFill>
                  <a:srgbClr val="C00000"/>
                </a:solidFill>
              </a:rPr>
              <a:t>Comme Moïse  a élevé le serpent dans le désert, il faut que le Fils de l’homme </a:t>
            </a:r>
            <a:br>
              <a:rPr lang="fr-FR" dirty="0">
                <a:solidFill>
                  <a:srgbClr val="C00000"/>
                </a:solidFill>
              </a:rPr>
            </a:br>
            <a:r>
              <a:rPr lang="fr-FR" dirty="0">
                <a:solidFill>
                  <a:srgbClr val="C00000"/>
                </a:solidFill>
              </a:rPr>
              <a:t>soit élevé, afin que quiconque croit ait, en lui, la vie éternelle </a:t>
            </a:r>
            <a:r>
              <a:rPr lang="fr-FR" dirty="0"/>
              <a:t>(3,14). »</a:t>
            </a:r>
          </a:p>
          <a:p>
            <a:pPr marL="0" indent="0">
              <a:buNone/>
            </a:pPr>
            <a:endParaRPr lang="fr-FR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7194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2207</TotalTime>
  <Words>1422</Words>
  <Application>Microsoft Office PowerPoint</Application>
  <PresentationFormat>Grand écran</PresentationFormat>
  <Paragraphs>47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Thème Office</vt:lpstr>
      <vt:lpstr>BGP croire aujourd’hui</vt:lpstr>
      <vt:lpstr>Manifestations du Ressuscité à Jérusalem – chapitre 20</vt:lpstr>
      <vt:lpstr>Qui est Thomas ? (20,24)</vt:lpstr>
      <vt:lpstr>Thomas récuse le témoignage des apôtres (20,25)</vt:lpstr>
      <vt:lpstr>Jésus vient (20,26)</vt:lpstr>
      <vt:lpstr>Jésus parle à Thomas (20,27)</vt:lpstr>
      <vt:lpstr>La confession de foi de Thomas (20,28)</vt:lpstr>
      <vt:lpstr>Heureux ceux qui croient aujourd’hui ! (20,29)</vt:lpstr>
      <vt:lpstr>Conclusion : l’évangile des signes (20,30-31)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Jean-François Bénard</dc:creator>
  <cp:lastModifiedBy>Christian Boutin</cp:lastModifiedBy>
  <cp:revision>108</cp:revision>
  <dcterms:created xsi:type="dcterms:W3CDTF">2025-10-02T13:49:26Z</dcterms:created>
  <dcterms:modified xsi:type="dcterms:W3CDTF">2026-02-12T14:52:36Z</dcterms:modified>
</cp:coreProperties>
</file>